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0" r:id="rId7"/>
    <p:sldId id="261" r:id="rId8"/>
    <p:sldId id="269" r:id="rId9"/>
    <p:sldId id="263" r:id="rId10"/>
    <p:sldId id="265" r:id="rId11"/>
    <p:sldId id="264" r:id="rId12"/>
    <p:sldId id="266" r:id="rId13"/>
    <p:sldId id="267"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8" r:id="rId32"/>
    <p:sldId id="287" r:id="rId33"/>
    <p:sldId id="289" r:id="rId34"/>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E471188-DC00-44D3-B8B4-DE6861CC3293}" type="datetimeFigureOut">
              <a:rPr lang="it-IT" smtClean="0"/>
              <a:pPr/>
              <a:t>13/01/2014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248A4C0-7B66-4542-941E-C819E9D665D4}"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71188-DC00-44D3-B8B4-DE6861CC3293}" type="datetimeFigureOut">
              <a:rPr lang="it-IT" smtClean="0"/>
              <a:pPr/>
              <a:t>13/01/2014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48A4C0-7B66-4542-941E-C819E9D665D4}"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836713"/>
            <a:ext cx="7772400" cy="1944215"/>
          </a:xfrm>
        </p:spPr>
        <p:txBody>
          <a:bodyPr/>
          <a:lstStyle/>
          <a:p>
            <a:r>
              <a:rPr lang="it-IT" dirty="0" smtClean="0"/>
              <a:t>Il paesaggio montano</a:t>
            </a:r>
            <a:endParaRPr lang="it-IT" dirty="0"/>
          </a:p>
        </p:txBody>
      </p:sp>
      <p:sp>
        <p:nvSpPr>
          <p:cNvPr id="3" name="Sottotitolo 2"/>
          <p:cNvSpPr>
            <a:spLocks noGrp="1"/>
          </p:cNvSpPr>
          <p:nvPr>
            <p:ph type="subTitle" idx="1"/>
          </p:nvPr>
        </p:nvSpPr>
        <p:spPr/>
        <p:txBody>
          <a:bodyPr/>
          <a:lstStyle/>
          <a:p>
            <a:r>
              <a:rPr lang="it-IT" dirty="0" smtClean="0"/>
              <a:t>.</a:t>
            </a:r>
          </a:p>
          <a:p>
            <a:endParaRPr lang="it-IT" dirty="0"/>
          </a:p>
        </p:txBody>
      </p:sp>
      <p:pic>
        <p:nvPicPr>
          <p:cNvPr id="4" name="Immagine 3" descr="montagna1.jpg"/>
          <p:cNvPicPr>
            <a:picLocks noChangeAspect="1"/>
          </p:cNvPicPr>
          <p:nvPr/>
        </p:nvPicPr>
        <p:blipFill>
          <a:blip r:embed="rId2" cstate="print"/>
          <a:stretch>
            <a:fillRect/>
          </a:stretch>
        </p:blipFill>
        <p:spPr>
          <a:xfrm>
            <a:off x="1979712" y="2492896"/>
            <a:ext cx="5301622" cy="352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Ma Con Gran Pena Le </a:t>
            </a:r>
            <a:r>
              <a:rPr lang="it-IT" dirty="0" err="1" smtClean="0"/>
              <a:t>ReCa</a:t>
            </a:r>
            <a:r>
              <a:rPr lang="it-IT" dirty="0" smtClean="0"/>
              <a:t> </a:t>
            </a:r>
            <a:r>
              <a:rPr lang="it-IT" dirty="0" err="1" smtClean="0"/>
              <a:t>Giu</a:t>
            </a:r>
            <a:endParaRPr lang="it-IT" dirty="0"/>
          </a:p>
        </p:txBody>
      </p:sp>
      <p:pic>
        <p:nvPicPr>
          <p:cNvPr id="4" name="Segnaposto contenuto 3" descr="img127.jpg"/>
          <p:cNvPicPr>
            <a:picLocks noGrp="1" noChangeAspect="1"/>
          </p:cNvPicPr>
          <p:nvPr>
            <p:ph idx="1"/>
          </p:nvPr>
        </p:nvPicPr>
        <p:blipFill>
          <a:blip r:embed="rId2" cstate="print"/>
          <a:srcRect l="38833" t="12165" r="4342" b="14278"/>
          <a:stretch>
            <a:fillRect/>
          </a:stretch>
        </p:blipFill>
        <p:spPr>
          <a:xfrm rot="16200000">
            <a:off x="2332609" y="-164257"/>
            <a:ext cx="4405903" cy="78480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Profilo altimetrico delle Alpi</a:t>
            </a:r>
            <a:endParaRPr lang="it-IT" dirty="0"/>
          </a:p>
        </p:txBody>
      </p:sp>
      <p:pic>
        <p:nvPicPr>
          <p:cNvPr id="4" name="Segnaposto contenuto 3" descr="img126.jpg"/>
          <p:cNvPicPr>
            <a:picLocks noGrp="1" noChangeAspect="1"/>
          </p:cNvPicPr>
          <p:nvPr>
            <p:ph idx="1"/>
          </p:nvPr>
        </p:nvPicPr>
        <p:blipFill>
          <a:blip r:embed="rId2" cstate="print"/>
          <a:srcRect l="58693" t="40454" r="8467"/>
          <a:stretch>
            <a:fillRect/>
          </a:stretch>
        </p:blipFill>
        <p:spPr>
          <a:xfrm rot="5400000">
            <a:off x="3298179" y="-121715"/>
            <a:ext cx="2726906" cy="6804000"/>
          </a:xfrm>
        </p:spPr>
      </p:pic>
      <p:sp>
        <p:nvSpPr>
          <p:cNvPr id="5" name="CasellaDiTesto 4"/>
          <p:cNvSpPr txBox="1"/>
          <p:nvPr/>
        </p:nvSpPr>
        <p:spPr>
          <a:xfrm>
            <a:off x="2699792" y="5373216"/>
            <a:ext cx="3456384" cy="369332"/>
          </a:xfrm>
          <a:prstGeom prst="rect">
            <a:avLst/>
          </a:prstGeom>
          <a:noFill/>
        </p:spPr>
        <p:txBody>
          <a:bodyPr wrap="square" rtlCol="0">
            <a:spAutoFit/>
          </a:bodyPr>
          <a:lstStyle/>
          <a:p>
            <a:r>
              <a:rPr lang="it-IT" b="1" dirty="0" smtClean="0">
                <a:latin typeface="Bradley Hand ITC" pitchFamily="66" charset="0"/>
              </a:rPr>
              <a:t>Ma Con Gran Pena Le Reca </a:t>
            </a:r>
            <a:r>
              <a:rPr lang="it-IT" b="1" dirty="0" err="1" smtClean="0">
                <a:latin typeface="Bradley Hand ITC" pitchFamily="66" charset="0"/>
              </a:rPr>
              <a:t>Giu</a:t>
            </a:r>
            <a:endParaRPr lang="it-IT" b="1" dirty="0">
              <a:latin typeface="Bradley Hand ITC" pitchFamily="66"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Gli Appennini</a:t>
            </a:r>
            <a:endParaRPr lang="it-IT" dirty="0"/>
          </a:p>
        </p:txBody>
      </p:sp>
      <p:sp>
        <p:nvSpPr>
          <p:cNvPr id="3" name="Segnaposto contenuto 2"/>
          <p:cNvSpPr>
            <a:spLocks noGrp="1"/>
          </p:cNvSpPr>
          <p:nvPr>
            <p:ph idx="1"/>
          </p:nvPr>
        </p:nvSpPr>
        <p:spPr/>
        <p:txBody>
          <a:bodyPr>
            <a:normAutofit fontScale="92500" lnSpcReduction="10000"/>
          </a:bodyPr>
          <a:lstStyle/>
          <a:p>
            <a:r>
              <a:rPr lang="it-IT" dirty="0" smtClean="0"/>
              <a:t>Si estendono lungo tutta la penisola italiana fino alla Sicilia, per circa 1200 km.</a:t>
            </a:r>
          </a:p>
          <a:p>
            <a:r>
              <a:rPr lang="it-IT" dirty="0" smtClean="0"/>
              <a:t>Non costituiscono un’unica catena ma una successione  di massicci, rilievi e piccole catene.</a:t>
            </a:r>
          </a:p>
          <a:p>
            <a:r>
              <a:rPr lang="it-IT" dirty="0" smtClean="0"/>
              <a:t>Hanno altitudini inferiori alle Alpi (</a:t>
            </a:r>
            <a:r>
              <a:rPr lang="it-IT" dirty="0" err="1" smtClean="0"/>
              <a:t>max</a:t>
            </a:r>
            <a:r>
              <a:rPr lang="it-IT" dirty="0" smtClean="0"/>
              <a:t> Gran Sasso).</a:t>
            </a:r>
          </a:p>
          <a:p>
            <a:r>
              <a:rPr lang="it-IT" dirty="0" smtClean="0"/>
              <a:t>Si suddividono in tre parti: Settentrionale (Ligure, Tosco-Emiliano), Centrale (Umbro-Marchigiano e Abruzzese), Meridionale (Campano, Lucano e Calabro e Siculo).</a:t>
            </a:r>
            <a:endParaRPr lang="it-IT"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Profilo altimetrico degli Appennini</a:t>
            </a:r>
            <a:endParaRPr lang="it-IT" dirty="0"/>
          </a:p>
        </p:txBody>
      </p:sp>
      <p:pic>
        <p:nvPicPr>
          <p:cNvPr id="4" name="Segnaposto contenuto 3" descr="img128.jpg"/>
          <p:cNvPicPr>
            <a:picLocks noGrp="1" noChangeAspect="1"/>
          </p:cNvPicPr>
          <p:nvPr>
            <p:ph idx="1"/>
          </p:nvPr>
        </p:nvPicPr>
        <p:blipFill>
          <a:blip r:embed="rId2" cstate="print"/>
          <a:srcRect l="58693" t="7043" r="1899" b="19771"/>
          <a:stretch>
            <a:fillRect/>
          </a:stretch>
        </p:blipFill>
        <p:spPr>
          <a:xfrm rot="5400000">
            <a:off x="2874874" y="229583"/>
            <a:ext cx="2817389" cy="7200000"/>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457200" y="274638"/>
            <a:ext cx="8229600" cy="850106"/>
          </a:xfrm>
        </p:spPr>
        <p:txBody>
          <a:bodyPr/>
          <a:lstStyle/>
          <a:p>
            <a:r>
              <a:rPr lang="it-IT" b="1" dirty="0" smtClean="0"/>
              <a:t>IL CARSISMO</a:t>
            </a:r>
            <a:endParaRPr lang="it-IT" b="1" dirty="0"/>
          </a:p>
        </p:txBody>
      </p:sp>
      <p:sp>
        <p:nvSpPr>
          <p:cNvPr id="6" name="Segnaposto contenuto 5"/>
          <p:cNvSpPr>
            <a:spLocks noGrp="1"/>
          </p:cNvSpPr>
          <p:nvPr>
            <p:ph idx="1"/>
          </p:nvPr>
        </p:nvSpPr>
        <p:spPr>
          <a:xfrm>
            <a:off x="457200" y="1124744"/>
            <a:ext cx="8229600" cy="5256584"/>
          </a:xfrm>
        </p:spPr>
        <p:txBody>
          <a:bodyPr>
            <a:normAutofit fontScale="92500" lnSpcReduction="20000"/>
          </a:bodyPr>
          <a:lstStyle/>
          <a:p>
            <a:r>
              <a:rPr lang="it-IT" dirty="0" smtClean="0"/>
              <a:t>E’ un fenomeno di </a:t>
            </a:r>
            <a:r>
              <a:rPr lang="it-IT" b="1" dirty="0" smtClean="0"/>
              <a:t>erosione</a:t>
            </a:r>
            <a:r>
              <a:rPr lang="it-IT" dirty="0" smtClean="0"/>
              <a:t> e di </a:t>
            </a:r>
            <a:r>
              <a:rPr lang="it-IT" b="1" dirty="0" smtClean="0"/>
              <a:t>modellamento </a:t>
            </a:r>
            <a:r>
              <a:rPr lang="it-IT" dirty="0" smtClean="0"/>
              <a:t>del paesaggio. </a:t>
            </a:r>
          </a:p>
          <a:p>
            <a:r>
              <a:rPr lang="it-IT" dirty="0" smtClean="0"/>
              <a:t>Prende </a:t>
            </a:r>
            <a:r>
              <a:rPr lang="it-IT" dirty="0" smtClean="0"/>
              <a:t>il nome </a:t>
            </a:r>
            <a:r>
              <a:rPr lang="it-IT" dirty="0" smtClean="0"/>
              <a:t>dal </a:t>
            </a:r>
            <a:r>
              <a:rPr lang="it-IT" b="1" dirty="0" smtClean="0"/>
              <a:t>Carso</a:t>
            </a:r>
            <a:r>
              <a:rPr lang="it-IT" dirty="0" smtClean="0"/>
              <a:t>, una regione al confine tra Italia e Slovenia in cui esso è particolarmente evidente, ma è presente in molte altre aree d’Italia (es. Lessinia, Appennino </a:t>
            </a:r>
            <a:r>
              <a:rPr lang="it-IT" dirty="0" smtClean="0"/>
              <a:t>Umbro-Marchigiano</a:t>
            </a:r>
            <a:r>
              <a:rPr lang="it-IT" dirty="0" smtClean="0"/>
              <a:t>, Puglia).</a:t>
            </a:r>
          </a:p>
          <a:p>
            <a:r>
              <a:rPr lang="it-IT" dirty="0" smtClean="0"/>
              <a:t>Questo fenomeno interessa zone dove sono presenti </a:t>
            </a:r>
            <a:r>
              <a:rPr lang="it-IT" b="1" dirty="0" smtClean="0"/>
              <a:t>rocce calcaree</a:t>
            </a:r>
            <a:r>
              <a:rPr lang="it-IT" dirty="0" smtClean="0"/>
              <a:t>, un tipo di roccia costituita da </a:t>
            </a:r>
            <a:r>
              <a:rPr lang="it-IT" b="1" dirty="0" smtClean="0"/>
              <a:t>carbonato di calcio</a:t>
            </a:r>
            <a:r>
              <a:rPr lang="it-IT" dirty="0" smtClean="0"/>
              <a:t>.</a:t>
            </a:r>
          </a:p>
          <a:p>
            <a:r>
              <a:rPr lang="it-IT" dirty="0" smtClean="0"/>
              <a:t>Il carbonato di calcio, a contatto con l’acqua, si trasforma, diventando solubile. </a:t>
            </a:r>
          </a:p>
          <a:p>
            <a:endParaRPr lang="it-IT" dirty="0" smtClean="0"/>
          </a:p>
          <a:p>
            <a:endParaRPr lang="it-IT"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32656"/>
            <a:ext cx="8229600" cy="5793507"/>
          </a:xfrm>
        </p:spPr>
        <p:txBody>
          <a:bodyPr>
            <a:normAutofit fontScale="92500"/>
          </a:bodyPr>
          <a:lstStyle/>
          <a:p>
            <a:r>
              <a:rPr lang="it-IT" dirty="0" smtClean="0"/>
              <a:t>L’ acqua quindi erode la roccia calcarea e modella il paesaggio:</a:t>
            </a:r>
          </a:p>
          <a:p>
            <a:pPr lvl="1"/>
            <a:r>
              <a:rPr lang="it-IT" dirty="0" smtClean="0"/>
              <a:t>I</a:t>
            </a:r>
            <a:r>
              <a:rPr lang="it-IT" dirty="0" smtClean="0"/>
              <a:t>n </a:t>
            </a:r>
            <a:r>
              <a:rPr lang="it-IT" dirty="0" smtClean="0"/>
              <a:t>superficie si formano depressioni chiamate </a:t>
            </a:r>
            <a:r>
              <a:rPr lang="it-IT" b="1" dirty="0" smtClean="0"/>
              <a:t>doline</a:t>
            </a:r>
            <a:r>
              <a:rPr lang="it-IT" dirty="0" smtClean="0"/>
              <a:t>. </a:t>
            </a:r>
            <a:r>
              <a:rPr lang="it-IT" dirty="0" smtClean="0"/>
              <a:t>Spesso sul fondo della dolina si forma un inghiottitoio attraverso il quale le acque della pioggia confluiscono all’interno della roccia.</a:t>
            </a:r>
          </a:p>
          <a:p>
            <a:pPr lvl="1"/>
            <a:r>
              <a:rPr lang="it-IT" dirty="0" smtClean="0"/>
              <a:t>Nel sottosuolo, l’acqua, penetrata attraverso inghiottitoi e fessure, forma </a:t>
            </a:r>
            <a:r>
              <a:rPr lang="it-IT" b="1" dirty="0" smtClean="0"/>
              <a:t>grotte, </a:t>
            </a:r>
            <a:r>
              <a:rPr lang="it-IT" b="1" dirty="0" smtClean="0"/>
              <a:t>gallerie e </a:t>
            </a:r>
            <a:r>
              <a:rPr lang="it-IT" b="1" dirty="0" smtClean="0"/>
              <a:t>pozzi</a:t>
            </a:r>
            <a:r>
              <a:rPr lang="it-IT" dirty="0" smtClean="0"/>
              <a:t>.</a:t>
            </a:r>
          </a:p>
          <a:p>
            <a:pPr lvl="1"/>
            <a:r>
              <a:rPr lang="it-IT" dirty="0" smtClean="0"/>
              <a:t>Nelle grotte, l’acqua, gocciolando, rilascia il calcare in essa contenuto formando </a:t>
            </a:r>
            <a:r>
              <a:rPr lang="it-IT" b="1" dirty="0" smtClean="0"/>
              <a:t>stalattiti </a:t>
            </a:r>
            <a:r>
              <a:rPr lang="it-IT" dirty="0" smtClean="0"/>
              <a:t>(crescono dall’alto verso il basso) e </a:t>
            </a:r>
            <a:r>
              <a:rPr lang="it-IT" b="1" dirty="0" smtClean="0"/>
              <a:t>stalagmiti</a:t>
            </a:r>
            <a:r>
              <a:rPr lang="it-IT" dirty="0" smtClean="0"/>
              <a:t> (dal basso verso l’alto). Esse, incontrandosi, formano </a:t>
            </a:r>
            <a:r>
              <a:rPr lang="it-IT" b="1" dirty="0" smtClean="0"/>
              <a:t>colonne. </a:t>
            </a:r>
            <a:endParaRPr lang="it-IT" b="1" dirty="0" smtClean="0"/>
          </a:p>
          <a:p>
            <a:pPr>
              <a:buNone/>
            </a:pPr>
            <a:endParaRPr lang="it-IT" dirty="0" smtClean="0"/>
          </a:p>
          <a:p>
            <a:endParaRPr lang="it-IT"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8"/>
          <p:cNvSpPr>
            <a:spLocks noGrp="1"/>
          </p:cNvSpPr>
          <p:nvPr>
            <p:ph type="title"/>
          </p:nvPr>
        </p:nvSpPr>
        <p:spPr>
          <a:xfrm>
            <a:off x="457200" y="620688"/>
            <a:ext cx="8229600" cy="360040"/>
          </a:xfrm>
        </p:spPr>
        <p:txBody>
          <a:bodyPr>
            <a:normAutofit fontScale="90000"/>
          </a:bodyPr>
          <a:lstStyle/>
          <a:p>
            <a:r>
              <a:rPr lang="it-IT" b="1" dirty="0" smtClean="0"/>
              <a:t>Stalattiti e stalagmiti</a:t>
            </a:r>
            <a:br>
              <a:rPr lang="it-IT" b="1" dirty="0" smtClean="0"/>
            </a:br>
            <a:endParaRPr lang="it-IT" b="1" dirty="0"/>
          </a:p>
        </p:txBody>
      </p:sp>
      <p:pic>
        <p:nvPicPr>
          <p:cNvPr id="4" name="Segnaposto contenuto 3" descr="stala.png"/>
          <p:cNvPicPr>
            <a:picLocks noGrp="1" noChangeAspect="1"/>
          </p:cNvPicPr>
          <p:nvPr>
            <p:ph idx="1"/>
          </p:nvPr>
        </p:nvPicPr>
        <p:blipFill>
          <a:blip r:embed="rId2" cstate="print"/>
          <a:stretch>
            <a:fillRect/>
          </a:stretch>
        </p:blipFill>
        <p:spPr>
          <a:xfrm>
            <a:off x="1907704" y="1268760"/>
            <a:ext cx="5256584" cy="475252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78098"/>
          </a:xfrm>
        </p:spPr>
        <p:txBody>
          <a:bodyPr/>
          <a:lstStyle/>
          <a:p>
            <a:r>
              <a:rPr lang="it-IT" dirty="0" err="1" smtClean="0"/>
              <a:t>Postumija</a:t>
            </a:r>
            <a:r>
              <a:rPr lang="it-IT" dirty="0" smtClean="0"/>
              <a:t>, ma anche </a:t>
            </a:r>
            <a:r>
              <a:rPr lang="it-IT" dirty="0" err="1" smtClean="0"/>
              <a:t>Roverè</a:t>
            </a:r>
            <a:r>
              <a:rPr lang="it-IT" dirty="0" smtClean="0"/>
              <a:t> 1.000</a:t>
            </a:r>
            <a:endParaRPr lang="it-IT" dirty="0"/>
          </a:p>
        </p:txBody>
      </p:sp>
      <p:pic>
        <p:nvPicPr>
          <p:cNvPr id="4" name="Segnaposto contenuto 3" descr="capriolo_2.jpg"/>
          <p:cNvPicPr>
            <a:picLocks noGrp="1" noChangeAspect="1"/>
          </p:cNvPicPr>
          <p:nvPr>
            <p:ph idx="1"/>
          </p:nvPr>
        </p:nvPicPr>
        <p:blipFill>
          <a:blip r:embed="rId2" cstate="print"/>
          <a:stretch>
            <a:fillRect/>
          </a:stretch>
        </p:blipFill>
        <p:spPr>
          <a:xfrm>
            <a:off x="611560" y="1268760"/>
            <a:ext cx="4203987" cy="2735984"/>
          </a:xfrm>
        </p:spPr>
      </p:pic>
      <p:pic>
        <p:nvPicPr>
          <p:cNvPr id="5" name="Immagine 4" descr="capriolo_3.jpg"/>
          <p:cNvPicPr>
            <a:picLocks noChangeAspect="1"/>
          </p:cNvPicPr>
          <p:nvPr/>
        </p:nvPicPr>
        <p:blipFill>
          <a:blip r:embed="rId3" cstate="print"/>
          <a:stretch>
            <a:fillRect/>
          </a:stretch>
        </p:blipFill>
        <p:spPr>
          <a:xfrm>
            <a:off x="1187624" y="4221088"/>
            <a:ext cx="1598399" cy="2376000"/>
          </a:xfrm>
          <a:prstGeom prst="rect">
            <a:avLst/>
          </a:prstGeom>
        </p:spPr>
      </p:pic>
      <p:pic>
        <p:nvPicPr>
          <p:cNvPr id="6" name="Immagine 5" descr="capriolo_4.jpg"/>
          <p:cNvPicPr>
            <a:picLocks noChangeAspect="1"/>
          </p:cNvPicPr>
          <p:nvPr/>
        </p:nvPicPr>
        <p:blipFill>
          <a:blip r:embed="rId4" cstate="print"/>
          <a:stretch>
            <a:fillRect/>
          </a:stretch>
        </p:blipFill>
        <p:spPr>
          <a:xfrm>
            <a:off x="5652120" y="1268760"/>
            <a:ext cx="2924175" cy="2952328"/>
          </a:xfrm>
          <a:prstGeom prst="rect">
            <a:avLst/>
          </a:prstGeom>
        </p:spPr>
      </p:pic>
      <p:pic>
        <p:nvPicPr>
          <p:cNvPr id="7" name="Immagine 6" descr="postumia.png"/>
          <p:cNvPicPr>
            <a:picLocks noChangeAspect="1"/>
          </p:cNvPicPr>
          <p:nvPr/>
        </p:nvPicPr>
        <p:blipFill>
          <a:blip r:embed="rId5" cstate="print"/>
          <a:stretch>
            <a:fillRect/>
          </a:stretch>
        </p:blipFill>
        <p:spPr>
          <a:xfrm>
            <a:off x="3707904" y="3789040"/>
            <a:ext cx="3602872" cy="277196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457200" y="274638"/>
            <a:ext cx="8229600" cy="202034"/>
          </a:xfrm>
        </p:spPr>
        <p:txBody>
          <a:bodyPr>
            <a:normAutofit fontScale="90000"/>
          </a:bodyPr>
          <a:lstStyle/>
          <a:p>
            <a:r>
              <a:rPr lang="it-IT" dirty="0" smtClean="0"/>
              <a:t>.</a:t>
            </a:r>
            <a:endParaRPr lang="it-IT" dirty="0"/>
          </a:p>
        </p:txBody>
      </p:sp>
      <p:pic>
        <p:nvPicPr>
          <p:cNvPr id="9" name="Segnaposto contenuto 8" descr="carsismo.jpg"/>
          <p:cNvPicPr>
            <a:picLocks noGrp="1" noChangeAspect="1"/>
          </p:cNvPicPr>
          <p:nvPr>
            <p:ph idx="1"/>
          </p:nvPr>
        </p:nvPicPr>
        <p:blipFill>
          <a:blip r:embed="rId2" cstate="print"/>
          <a:stretch>
            <a:fillRect/>
          </a:stretch>
        </p:blipFill>
        <p:spPr>
          <a:xfrm>
            <a:off x="1115616" y="1412776"/>
            <a:ext cx="6912768" cy="4679255"/>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IL CARSISMO IN LESSINIA</a:t>
            </a:r>
            <a:endParaRPr lang="it-IT" b="1" dirty="0"/>
          </a:p>
        </p:txBody>
      </p:sp>
      <p:sp>
        <p:nvSpPr>
          <p:cNvPr id="3" name="Segnaposto contenuto 2"/>
          <p:cNvSpPr>
            <a:spLocks noGrp="1"/>
          </p:cNvSpPr>
          <p:nvPr>
            <p:ph idx="1"/>
          </p:nvPr>
        </p:nvSpPr>
        <p:spPr>
          <a:xfrm>
            <a:off x="457200" y="1340768"/>
            <a:ext cx="8229600" cy="5184576"/>
          </a:xfrm>
        </p:spPr>
        <p:txBody>
          <a:bodyPr>
            <a:noAutofit/>
          </a:bodyPr>
          <a:lstStyle/>
          <a:p>
            <a:r>
              <a:rPr lang="it-IT" dirty="0" smtClean="0"/>
              <a:t>Il paesaggio della Lessinia osservato dall'esterno si presenta con vistosi fenomeni carsici di superficie: doline, conche, inghiottitoi, monoliti, città di roccia come la Valle delle Sfingi. </a:t>
            </a:r>
          </a:p>
          <a:p>
            <a:r>
              <a:rPr lang="it-IT" dirty="0" smtClean="0"/>
              <a:t>Sotto questo paesaggio esiste un altro carsismo di profondità: grotte, cunicoli e caverne. </a:t>
            </a:r>
          </a:p>
          <a:p>
            <a:r>
              <a:rPr lang="it-IT" dirty="0" smtClean="0"/>
              <a:t>Alcuni siti sono famosi come il Ponte di </a:t>
            </a:r>
            <a:r>
              <a:rPr lang="it-IT" dirty="0" err="1" smtClean="0"/>
              <a:t>Veja</a:t>
            </a:r>
            <a:r>
              <a:rPr lang="it-IT" dirty="0" smtClean="0"/>
              <a:t> e la </a:t>
            </a:r>
            <a:r>
              <a:rPr lang="it-IT" dirty="0" err="1" smtClean="0"/>
              <a:t>Spluga</a:t>
            </a:r>
            <a:r>
              <a:rPr lang="it-IT" dirty="0" smtClean="0"/>
              <a:t> della </a:t>
            </a:r>
            <a:r>
              <a:rPr lang="it-IT" dirty="0" err="1" smtClean="0"/>
              <a:t>Preta</a:t>
            </a:r>
            <a:r>
              <a:rPr lang="it-IT" dirty="0" smtClean="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Cos’è una montagna?</a:t>
            </a:r>
            <a:endParaRPr lang="it-IT" dirty="0"/>
          </a:p>
        </p:txBody>
      </p:sp>
      <p:sp>
        <p:nvSpPr>
          <p:cNvPr id="3" name="Segnaposto contenuto 2"/>
          <p:cNvSpPr>
            <a:spLocks noGrp="1"/>
          </p:cNvSpPr>
          <p:nvPr>
            <p:ph idx="1"/>
          </p:nvPr>
        </p:nvSpPr>
        <p:spPr/>
        <p:txBody>
          <a:bodyPr>
            <a:normAutofit fontScale="85000" lnSpcReduction="20000"/>
          </a:bodyPr>
          <a:lstStyle/>
          <a:p>
            <a:pPr algn="just"/>
            <a:r>
              <a:rPr lang="it-IT" dirty="0" smtClean="0"/>
              <a:t>La </a:t>
            </a:r>
            <a:r>
              <a:rPr lang="it-IT" b="1" dirty="0" smtClean="0"/>
              <a:t>montagna</a:t>
            </a:r>
            <a:r>
              <a:rPr lang="it-IT" dirty="0" smtClean="0"/>
              <a:t> o </a:t>
            </a:r>
            <a:r>
              <a:rPr lang="it-IT" b="1" dirty="0" smtClean="0"/>
              <a:t>rilievo</a:t>
            </a:r>
            <a:r>
              <a:rPr lang="it-IT" dirty="0" smtClean="0"/>
              <a:t> è una parte della superficie terrestre che si eleva al di sopra di un fondovalle o di una pianura con un dislivello di almeno 500 metri rispetto al livello del mare.</a:t>
            </a:r>
          </a:p>
          <a:p>
            <a:pPr algn="just"/>
            <a:r>
              <a:rPr lang="it-IT" dirty="0" smtClean="0"/>
              <a:t>Una serie di rilievi ravvicinati costituisce una </a:t>
            </a:r>
            <a:r>
              <a:rPr lang="it-IT" b="1" dirty="0" smtClean="0"/>
              <a:t>catena montuosa (es. Alpi)</a:t>
            </a:r>
          </a:p>
          <a:p>
            <a:pPr algn="just"/>
            <a:r>
              <a:rPr lang="it-IT" dirty="0" smtClean="0"/>
              <a:t>Un insieme di montagne costituente un gruppo isolato rispetto agli altri si chiama </a:t>
            </a:r>
            <a:r>
              <a:rPr lang="it-IT" b="1" dirty="0" smtClean="0"/>
              <a:t>massiccio (es.  </a:t>
            </a:r>
            <a:r>
              <a:rPr lang="it-IT" b="1" dirty="0" err="1" smtClean="0"/>
              <a:t>M.te</a:t>
            </a:r>
            <a:r>
              <a:rPr lang="it-IT" b="1" dirty="0" smtClean="0"/>
              <a:t> Bianco).</a:t>
            </a:r>
          </a:p>
          <a:p>
            <a:pPr algn="just"/>
            <a:r>
              <a:rPr lang="it-IT" dirty="0" smtClean="0"/>
              <a:t>Un rilievo la cui parte più elevata si presenta largamente pianeggiante viene detto </a:t>
            </a:r>
            <a:r>
              <a:rPr lang="it-IT" b="1" dirty="0" smtClean="0"/>
              <a:t>altopiano (es. Asiago).</a:t>
            </a:r>
            <a:endParaRPr lang="it-IT"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48680"/>
            <a:ext cx="8229600" cy="5577483"/>
          </a:xfrm>
        </p:spPr>
        <p:txBody>
          <a:bodyPr/>
          <a:lstStyle/>
          <a:p>
            <a:r>
              <a:rPr lang="it-IT" dirty="0" smtClean="0"/>
              <a:t>I fenomeni superficiali più conosciuti sono le doline e le città di roccia: le prime sono delle depressioni a forma di imbuto o scodella, sempre in relazione a cunicoli, cavità o grotte. </a:t>
            </a:r>
          </a:p>
          <a:p>
            <a:r>
              <a:rPr lang="it-IT" dirty="0" smtClean="0"/>
              <a:t>I monoliti che danno origine alla città di roccia sono invece il risultato dell'erosione dell'acqua meteorica sullo strato superficiale di Biancone e di successiva penetrazione nelle fessure esistenti nel Rosso </a:t>
            </a:r>
            <a:r>
              <a:rPr lang="it-IT" dirty="0" err="1" smtClean="0"/>
              <a:t>Ammonitico</a:t>
            </a:r>
            <a:r>
              <a:rPr lang="it-IT" dirty="0" smtClean="0"/>
              <a:t>. </a:t>
            </a:r>
          </a:p>
          <a:p>
            <a:endParaRPr lang="it-IT"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Lessinia</a:t>
            </a:r>
            <a:endParaRPr lang="it-IT" dirty="0"/>
          </a:p>
        </p:txBody>
      </p:sp>
      <p:pic>
        <p:nvPicPr>
          <p:cNvPr id="4" name="Segnaposto contenuto 3" descr="img129.jpg"/>
          <p:cNvPicPr>
            <a:picLocks noGrp="1" noChangeAspect="1"/>
          </p:cNvPicPr>
          <p:nvPr>
            <p:ph idx="1"/>
          </p:nvPr>
        </p:nvPicPr>
        <p:blipFill>
          <a:blip r:embed="rId2" cstate="print"/>
          <a:srcRect l="48837" t="28840" r="20971" b="48618"/>
          <a:stretch>
            <a:fillRect/>
          </a:stretch>
        </p:blipFill>
        <p:spPr>
          <a:xfrm rot="16200000">
            <a:off x="1902896" y="1345576"/>
            <a:ext cx="4905600" cy="50400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dirty="0" smtClean="0"/>
              <a:t>Esempi di carsismo in Lessinia</a:t>
            </a:r>
            <a:endParaRPr lang="it-IT" dirty="0"/>
          </a:p>
        </p:txBody>
      </p:sp>
      <p:pic>
        <p:nvPicPr>
          <p:cNvPr id="6" name="Segnaposto contenuto 5" descr="59_dolina.jpg"/>
          <p:cNvPicPr>
            <a:picLocks noGrp="1" noChangeAspect="1"/>
          </p:cNvPicPr>
          <p:nvPr>
            <p:ph sz="half" idx="1"/>
          </p:nvPr>
        </p:nvPicPr>
        <p:blipFill>
          <a:blip r:embed="rId2" cstate="print"/>
          <a:stretch>
            <a:fillRect/>
          </a:stretch>
        </p:blipFill>
        <p:spPr>
          <a:xfrm>
            <a:off x="5076056" y="3933056"/>
            <a:ext cx="3360000" cy="2520000"/>
          </a:xfrm>
        </p:spPr>
      </p:pic>
      <p:sp>
        <p:nvSpPr>
          <p:cNvPr id="8" name="Segnaposto contenuto 7"/>
          <p:cNvSpPr>
            <a:spLocks noGrp="1"/>
          </p:cNvSpPr>
          <p:nvPr>
            <p:ph sz="half" idx="2"/>
          </p:nvPr>
        </p:nvSpPr>
        <p:spPr>
          <a:xfrm>
            <a:off x="4648200" y="1412776"/>
            <a:ext cx="4244280" cy="4713387"/>
          </a:xfrm>
        </p:spPr>
        <p:txBody>
          <a:bodyPr>
            <a:normAutofit/>
          </a:bodyPr>
          <a:lstStyle/>
          <a:p>
            <a:pPr>
              <a:buNone/>
            </a:pPr>
            <a:r>
              <a:rPr lang="it-IT" dirty="0" smtClean="0"/>
              <a:t>	</a:t>
            </a:r>
            <a:r>
              <a:rPr lang="it-IT" dirty="0" smtClean="0"/>
              <a:t>Esempio di </a:t>
            </a:r>
            <a:r>
              <a:rPr lang="it-IT" b="1" dirty="0" smtClean="0"/>
              <a:t>dolina</a:t>
            </a:r>
            <a:r>
              <a:rPr lang="it-IT" dirty="0" smtClean="0"/>
              <a:t>, </a:t>
            </a:r>
            <a:r>
              <a:rPr lang="it-IT" dirty="0" smtClean="0"/>
              <a:t>piccola </a:t>
            </a:r>
            <a:r>
              <a:rPr lang="it-IT" dirty="0"/>
              <a:t>depressione circolare a forma di imbuto, con un diametro che può arrivare a 1 </a:t>
            </a:r>
            <a:r>
              <a:rPr lang="it-IT" dirty="0" smtClean="0"/>
              <a:t>km</a:t>
            </a:r>
            <a:endParaRPr lang="it-IT" dirty="0" smtClean="0"/>
          </a:p>
          <a:p>
            <a:pPr>
              <a:buNone/>
            </a:pPr>
            <a:endParaRPr lang="it-IT" dirty="0"/>
          </a:p>
        </p:txBody>
      </p:sp>
      <p:sp>
        <p:nvSpPr>
          <p:cNvPr id="9" name="Rettangolo 8"/>
          <p:cNvSpPr/>
          <p:nvPr/>
        </p:nvSpPr>
        <p:spPr>
          <a:xfrm>
            <a:off x="827584" y="1340768"/>
            <a:ext cx="3816424" cy="2246769"/>
          </a:xfrm>
          <a:prstGeom prst="rect">
            <a:avLst/>
          </a:prstGeom>
        </p:spPr>
        <p:txBody>
          <a:bodyPr wrap="square">
            <a:spAutoFit/>
          </a:bodyPr>
          <a:lstStyle/>
          <a:p>
            <a:r>
              <a:rPr lang="it-IT" sz="2800" dirty="0" smtClean="0"/>
              <a:t>I caratteristici “funghi” calcarei dei Monti </a:t>
            </a:r>
            <a:r>
              <a:rPr lang="it-IT" sz="2800" dirty="0" err="1" smtClean="0"/>
              <a:t>Lessini</a:t>
            </a:r>
            <a:r>
              <a:rPr lang="it-IT" sz="2800" dirty="0" smtClean="0"/>
              <a:t>, tipico esempio di carsismo nel Rosso </a:t>
            </a:r>
            <a:r>
              <a:rPr lang="it-IT" sz="2800" dirty="0" err="1" smtClean="0"/>
              <a:t>ammonitico</a:t>
            </a:r>
            <a:endParaRPr lang="it-IT" sz="2800" dirty="0"/>
          </a:p>
        </p:txBody>
      </p:sp>
      <p:pic>
        <p:nvPicPr>
          <p:cNvPr id="10" name="Immagine 9" descr="sfingi.png"/>
          <p:cNvPicPr>
            <a:picLocks noChangeAspect="1"/>
          </p:cNvPicPr>
          <p:nvPr/>
        </p:nvPicPr>
        <p:blipFill>
          <a:blip r:embed="rId3" cstate="print"/>
          <a:stretch>
            <a:fillRect/>
          </a:stretch>
        </p:blipFill>
        <p:spPr>
          <a:xfrm>
            <a:off x="827584" y="3933056"/>
            <a:ext cx="3732780" cy="2484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smtClean="0"/>
              <a:t>Ponte di </a:t>
            </a:r>
            <a:r>
              <a:rPr lang="it-IT" dirty="0" err="1" smtClean="0"/>
              <a:t>Veja</a:t>
            </a:r>
            <a:r>
              <a:rPr lang="it-IT" dirty="0" smtClean="0"/>
              <a:t> (lato </a:t>
            </a:r>
            <a:r>
              <a:rPr lang="it-IT" dirty="0" smtClean="0"/>
              <a:t>occidentale)</a:t>
            </a:r>
            <a:endParaRPr lang="it-IT" dirty="0"/>
          </a:p>
        </p:txBody>
      </p:sp>
      <p:pic>
        <p:nvPicPr>
          <p:cNvPr id="7" name="Segnaposto contenuto 6" descr="veja_lato_occidentale.jpg"/>
          <p:cNvPicPr>
            <a:picLocks noGrp="1" noChangeAspect="1"/>
          </p:cNvPicPr>
          <p:nvPr>
            <p:ph idx="1"/>
          </p:nvPr>
        </p:nvPicPr>
        <p:blipFill>
          <a:blip r:embed="rId2" cstate="print"/>
          <a:stretch>
            <a:fillRect/>
          </a:stretch>
        </p:blipFill>
        <p:spPr>
          <a:xfrm>
            <a:off x="1043608" y="1484784"/>
            <a:ext cx="6624736" cy="4536503"/>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Il Ponte di </a:t>
            </a:r>
            <a:r>
              <a:rPr lang="it-IT" dirty="0" err="1" smtClean="0"/>
              <a:t>Veja</a:t>
            </a:r>
            <a:endParaRPr lang="it-IT" dirty="0"/>
          </a:p>
        </p:txBody>
      </p:sp>
      <p:sp>
        <p:nvSpPr>
          <p:cNvPr id="5" name="Segnaposto contenuto 4"/>
          <p:cNvSpPr>
            <a:spLocks noGrp="1"/>
          </p:cNvSpPr>
          <p:nvPr>
            <p:ph idx="1"/>
          </p:nvPr>
        </p:nvSpPr>
        <p:spPr>
          <a:xfrm>
            <a:off x="539552" y="1268760"/>
            <a:ext cx="8229600" cy="4925144"/>
          </a:xfrm>
        </p:spPr>
        <p:txBody>
          <a:bodyPr>
            <a:normAutofit fontScale="77500" lnSpcReduction="20000"/>
          </a:bodyPr>
          <a:lstStyle/>
          <a:p>
            <a:pPr algn="just"/>
            <a:r>
              <a:rPr lang="it-IT" dirty="0" smtClean="0"/>
              <a:t>L'arco naturale del Ponte di </a:t>
            </a:r>
            <a:r>
              <a:rPr lang="it-IT" dirty="0" err="1" smtClean="0"/>
              <a:t>Veja</a:t>
            </a:r>
            <a:r>
              <a:rPr lang="it-IT" dirty="0" smtClean="0"/>
              <a:t>  è situato a 600 metri di quota a Sant’Anna d’</a:t>
            </a:r>
            <a:r>
              <a:rPr lang="it-IT" dirty="0" err="1" smtClean="0"/>
              <a:t>Alfaedo</a:t>
            </a:r>
            <a:r>
              <a:rPr lang="it-IT" dirty="0" smtClean="0"/>
              <a:t>, nei monti </a:t>
            </a:r>
            <a:r>
              <a:rPr lang="it-IT" dirty="0" err="1" smtClean="0"/>
              <a:t>Lessini</a:t>
            </a:r>
            <a:r>
              <a:rPr lang="it-IT" dirty="0" smtClean="0"/>
              <a:t>. </a:t>
            </a:r>
          </a:p>
          <a:p>
            <a:pPr algn="just"/>
            <a:r>
              <a:rPr lang="it-IT" dirty="0" smtClean="0"/>
              <a:t>Esso costituisce l'enorme architrave residuale di una grande caverna aperta sul versante destro del </a:t>
            </a:r>
            <a:r>
              <a:rPr lang="it-IT" dirty="0" err="1" smtClean="0"/>
              <a:t>Vajo</a:t>
            </a:r>
            <a:r>
              <a:rPr lang="it-IT" dirty="0" smtClean="0"/>
              <a:t> della </a:t>
            </a:r>
            <a:r>
              <a:rPr lang="it-IT" dirty="0" err="1" smtClean="0"/>
              <a:t>Marciora</a:t>
            </a:r>
            <a:r>
              <a:rPr lang="it-IT" dirty="0" smtClean="0"/>
              <a:t> la cui volta risulta parzialmente crollata.</a:t>
            </a:r>
            <a:br>
              <a:rPr lang="it-IT" dirty="0" smtClean="0"/>
            </a:br>
            <a:r>
              <a:rPr lang="it-IT" dirty="0" smtClean="0"/>
              <a:t>L'imponenza e la suggestività del </a:t>
            </a:r>
            <a:r>
              <a:rPr lang="it-IT" dirty="0" smtClean="0"/>
              <a:t>ponte </a:t>
            </a:r>
            <a:r>
              <a:rPr lang="it-IT" dirty="0" smtClean="0"/>
              <a:t>ne fanno uno dei più spettacolari esempi tra le morfologie carsiche di tutto il Veneto.</a:t>
            </a:r>
          </a:p>
          <a:p>
            <a:pPr algn="just"/>
            <a:r>
              <a:rPr lang="it-IT" dirty="0" smtClean="0"/>
              <a:t>Le formazioni calcaree in cui risulta scavato risalgono a circa 150 milioni di anni fa e le dimensioni sono ragguardevoli: 25 metri di altezza e 50 di larghezza. Dalla grande depressione di crollo si sviluppano alcune grotte di notevole estensione e importanza: la Grotta dell'Orso, la Grotta dell'Acqua, la Grotta Superiore, la Grotta B e la Cava d'Ocra. </a:t>
            </a:r>
          </a:p>
          <a:p>
            <a:endParaRPr lang="it-IT"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Ponte di </a:t>
            </a:r>
            <a:r>
              <a:rPr lang="it-IT" dirty="0" err="1" smtClean="0"/>
              <a:t>Veja</a:t>
            </a:r>
            <a:r>
              <a:rPr lang="it-IT" dirty="0" smtClean="0"/>
              <a:t> (lato </a:t>
            </a:r>
            <a:r>
              <a:rPr lang="it-IT" dirty="0" smtClean="0"/>
              <a:t>orientale)</a:t>
            </a:r>
            <a:endParaRPr lang="it-IT" dirty="0"/>
          </a:p>
        </p:txBody>
      </p:sp>
      <p:pic>
        <p:nvPicPr>
          <p:cNvPr id="4" name="Segnaposto contenuto 3" descr="veja_lato_orientale.jpg"/>
          <p:cNvPicPr>
            <a:picLocks noGrp="1" noChangeAspect="1"/>
          </p:cNvPicPr>
          <p:nvPr>
            <p:ph idx="1"/>
          </p:nvPr>
        </p:nvPicPr>
        <p:blipFill>
          <a:blip r:embed="rId2" cstate="print"/>
          <a:stretch>
            <a:fillRect/>
          </a:stretch>
        </p:blipFill>
        <p:spPr>
          <a:xfrm>
            <a:off x="899592" y="1484784"/>
            <a:ext cx="6696744" cy="4896543"/>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Ponte di </a:t>
            </a:r>
            <a:r>
              <a:rPr lang="it-IT" dirty="0" err="1" smtClean="0"/>
              <a:t>Veja</a:t>
            </a:r>
            <a:r>
              <a:rPr lang="it-IT" dirty="0" smtClean="0"/>
              <a:t> – Grotta dell’orso</a:t>
            </a:r>
            <a:endParaRPr lang="it-IT" dirty="0"/>
          </a:p>
        </p:txBody>
      </p:sp>
      <p:pic>
        <p:nvPicPr>
          <p:cNvPr id="4" name="Segnaposto contenuto 3" descr="grottadellorso.jpg"/>
          <p:cNvPicPr>
            <a:picLocks noGrp="1" noChangeAspect="1"/>
          </p:cNvPicPr>
          <p:nvPr>
            <p:ph idx="1"/>
          </p:nvPr>
        </p:nvPicPr>
        <p:blipFill>
          <a:blip r:embed="rId2" cstate="print"/>
          <a:stretch>
            <a:fillRect/>
          </a:stretch>
        </p:blipFill>
        <p:spPr>
          <a:xfrm>
            <a:off x="1259632" y="1340768"/>
            <a:ext cx="7056784" cy="5040559"/>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normAutofit/>
          </a:bodyPr>
          <a:lstStyle/>
          <a:p>
            <a:r>
              <a:rPr lang="it-IT" b="1" dirty="0" smtClean="0"/>
              <a:t>La </a:t>
            </a:r>
            <a:r>
              <a:rPr lang="it-IT" b="1" dirty="0" err="1" smtClean="0"/>
              <a:t>Spluga</a:t>
            </a:r>
            <a:r>
              <a:rPr lang="it-IT" b="1" dirty="0" smtClean="0"/>
              <a:t> della </a:t>
            </a:r>
            <a:r>
              <a:rPr lang="it-IT" b="1" dirty="0" err="1" smtClean="0"/>
              <a:t>Preta</a:t>
            </a:r>
            <a:endParaRPr lang="it-IT" b="1" dirty="0"/>
          </a:p>
        </p:txBody>
      </p:sp>
      <p:sp>
        <p:nvSpPr>
          <p:cNvPr id="6" name="Segnaposto contenuto 5"/>
          <p:cNvSpPr>
            <a:spLocks noGrp="1"/>
          </p:cNvSpPr>
          <p:nvPr>
            <p:ph idx="1"/>
          </p:nvPr>
        </p:nvSpPr>
        <p:spPr/>
        <p:txBody>
          <a:bodyPr>
            <a:normAutofit lnSpcReduction="10000"/>
          </a:bodyPr>
          <a:lstStyle/>
          <a:p>
            <a:r>
              <a:rPr lang="it-IT" dirty="0" smtClean="0"/>
              <a:t>La </a:t>
            </a:r>
            <a:r>
              <a:rPr lang="it-IT" dirty="0" err="1" smtClean="0"/>
              <a:t>Spluga</a:t>
            </a:r>
            <a:r>
              <a:rPr lang="it-IT" dirty="0" smtClean="0"/>
              <a:t> della </a:t>
            </a:r>
            <a:r>
              <a:rPr lang="it-IT" dirty="0" err="1" smtClean="0"/>
              <a:t>Preta</a:t>
            </a:r>
            <a:r>
              <a:rPr lang="it-IT" dirty="0" smtClean="0"/>
              <a:t> è uno dei più famosi abissi carsici del mondo. E’ un vuoto profondissimo all’interno del Corno d’</a:t>
            </a:r>
            <a:r>
              <a:rPr lang="it-IT" dirty="0" err="1" smtClean="0"/>
              <a:t>Aquilio</a:t>
            </a:r>
            <a:r>
              <a:rPr lang="it-IT" dirty="0" smtClean="0"/>
              <a:t>, sotto i pascoli dei Monti </a:t>
            </a:r>
            <a:r>
              <a:rPr lang="it-IT" dirty="0" err="1" smtClean="0"/>
              <a:t>Lessini</a:t>
            </a:r>
            <a:r>
              <a:rPr lang="it-IT" dirty="0" smtClean="0"/>
              <a:t> veronesi, nel comune di Sant’Anna d’</a:t>
            </a:r>
            <a:r>
              <a:rPr lang="it-IT" dirty="0" err="1" smtClean="0"/>
              <a:t>Alfaedo</a:t>
            </a:r>
            <a:r>
              <a:rPr lang="it-IT" dirty="0" smtClean="0"/>
              <a:t> (1438 </a:t>
            </a:r>
            <a:r>
              <a:rPr lang="it-IT" dirty="0" err="1" smtClean="0"/>
              <a:t>mt</a:t>
            </a:r>
            <a:r>
              <a:rPr lang="it-IT" dirty="0" smtClean="0"/>
              <a:t> s.l.m.). Dal 1925, anno in cui sono iniziate le esplorazioni, fino al 1953 è stato considerato l’abisso il più profondo del mondo.</a:t>
            </a:r>
          </a:p>
          <a:p>
            <a:r>
              <a:rPr lang="it-IT" dirty="0" smtClean="0"/>
              <a:t>La profondità finora esplorata è di 877 metri.</a:t>
            </a:r>
            <a:endParaRPr lang="it-IT"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Spluga</a:t>
            </a:r>
            <a:r>
              <a:rPr lang="it-IT" dirty="0" smtClean="0"/>
              <a:t> della </a:t>
            </a:r>
            <a:r>
              <a:rPr lang="it-IT" smtClean="0"/>
              <a:t>Preta</a:t>
            </a:r>
            <a:endParaRPr lang="it-IT"/>
          </a:p>
        </p:txBody>
      </p:sp>
      <p:pic>
        <p:nvPicPr>
          <p:cNvPr id="8" name="Segnaposto contenuto 7" descr="spluga2.png"/>
          <p:cNvPicPr>
            <a:picLocks noGrp="1" noChangeAspect="1"/>
          </p:cNvPicPr>
          <p:nvPr>
            <p:ph sz="half" idx="2"/>
          </p:nvPr>
        </p:nvPicPr>
        <p:blipFill>
          <a:blip r:embed="rId2" cstate="print"/>
          <a:stretch>
            <a:fillRect/>
          </a:stretch>
        </p:blipFill>
        <p:spPr>
          <a:xfrm>
            <a:off x="1043608" y="3717032"/>
            <a:ext cx="7130365" cy="2628000"/>
          </a:xfrm>
        </p:spPr>
      </p:pic>
      <p:pic>
        <p:nvPicPr>
          <p:cNvPr id="7" name="Segnaposto contenuto 6" descr="spluga1.jpg"/>
          <p:cNvPicPr>
            <a:picLocks noGrp="1" noChangeAspect="1"/>
          </p:cNvPicPr>
          <p:nvPr>
            <p:ph sz="half" idx="1"/>
          </p:nvPr>
        </p:nvPicPr>
        <p:blipFill>
          <a:blip r:embed="rId3" cstate="print"/>
          <a:stretch>
            <a:fillRect/>
          </a:stretch>
        </p:blipFill>
        <p:spPr>
          <a:xfrm>
            <a:off x="1043608" y="1196752"/>
            <a:ext cx="3312008" cy="2376264"/>
          </a:xfrm>
        </p:spPr>
      </p:pic>
      <p:pic>
        <p:nvPicPr>
          <p:cNvPr id="9" name="Immagine 8" descr="spluga3.jpg"/>
          <p:cNvPicPr>
            <a:picLocks noChangeAspect="1"/>
          </p:cNvPicPr>
          <p:nvPr/>
        </p:nvPicPr>
        <p:blipFill>
          <a:blip r:embed="rId4" cstate="print"/>
          <a:stretch>
            <a:fillRect/>
          </a:stretch>
        </p:blipFill>
        <p:spPr>
          <a:xfrm>
            <a:off x="5004048" y="1196752"/>
            <a:ext cx="3124022" cy="2340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b="1" dirty="0" smtClean="0"/>
              <a:t>Quando a </a:t>
            </a:r>
            <a:r>
              <a:rPr lang="it-IT" b="1" dirty="0" err="1" smtClean="0"/>
              <a:t>Bolca</a:t>
            </a:r>
            <a:r>
              <a:rPr lang="it-IT" b="1" dirty="0" smtClean="0"/>
              <a:t> c’era il mare</a:t>
            </a:r>
            <a:endParaRPr lang="it-IT" b="1" dirty="0"/>
          </a:p>
        </p:txBody>
      </p:sp>
      <p:sp>
        <p:nvSpPr>
          <p:cNvPr id="6" name="Segnaposto contenuto 5"/>
          <p:cNvSpPr>
            <a:spLocks noGrp="1"/>
          </p:cNvSpPr>
          <p:nvPr>
            <p:ph idx="1"/>
          </p:nvPr>
        </p:nvSpPr>
        <p:spPr/>
        <p:txBody>
          <a:bodyPr>
            <a:normAutofit fontScale="85000" lnSpcReduction="20000"/>
          </a:bodyPr>
          <a:lstStyle/>
          <a:p>
            <a:r>
              <a:rPr lang="it-IT" b="1" dirty="0" err="1" smtClean="0"/>
              <a:t>Bolca</a:t>
            </a:r>
            <a:r>
              <a:rPr lang="it-IT" dirty="0" smtClean="0"/>
              <a:t> è una località dei Monti </a:t>
            </a:r>
            <a:r>
              <a:rPr lang="it-IT" dirty="0" err="1" smtClean="0"/>
              <a:t>Lessini</a:t>
            </a:r>
            <a:r>
              <a:rPr lang="it-IT" dirty="0" smtClean="0"/>
              <a:t> </a:t>
            </a:r>
            <a:r>
              <a:rPr lang="it-IT" dirty="0" smtClean="0"/>
              <a:t>(comune </a:t>
            </a:r>
            <a:r>
              <a:rPr lang="it-IT" dirty="0" smtClean="0"/>
              <a:t>di </a:t>
            </a:r>
            <a:r>
              <a:rPr lang="it-IT" dirty="0" err="1" smtClean="0"/>
              <a:t>Vestenanova</a:t>
            </a:r>
            <a:r>
              <a:rPr lang="it-IT" dirty="0" smtClean="0"/>
              <a:t>, provincia </a:t>
            </a:r>
            <a:r>
              <a:rPr lang="it-IT" dirty="0" smtClean="0"/>
              <a:t>di </a:t>
            </a:r>
            <a:r>
              <a:rPr lang="it-IT" dirty="0" smtClean="0"/>
              <a:t>Verona) </a:t>
            </a:r>
            <a:r>
              <a:rPr lang="it-IT" dirty="0" smtClean="0"/>
              <a:t>adagiata nell'alta </a:t>
            </a:r>
            <a:r>
              <a:rPr lang="it-IT" dirty="0" err="1" smtClean="0"/>
              <a:t>Val</a:t>
            </a:r>
            <a:r>
              <a:rPr lang="it-IT" dirty="0" smtClean="0"/>
              <a:t> </a:t>
            </a:r>
            <a:r>
              <a:rPr lang="it-IT" dirty="0" smtClean="0"/>
              <a:t>d'</a:t>
            </a:r>
            <a:r>
              <a:rPr lang="it-IT" dirty="0" err="1" smtClean="0"/>
              <a:t>Alpone</a:t>
            </a:r>
            <a:r>
              <a:rPr lang="it-IT" dirty="0" smtClean="0"/>
              <a:t>, </a:t>
            </a:r>
            <a:r>
              <a:rPr lang="it-IT" dirty="0" smtClean="0"/>
              <a:t>nota fin dalla metà del XVI secolo per gli straordinari </a:t>
            </a:r>
            <a:r>
              <a:rPr lang="it-IT" dirty="0" smtClean="0"/>
              <a:t>fossili di pesci</a:t>
            </a:r>
            <a:r>
              <a:rPr lang="it-IT" dirty="0" smtClean="0"/>
              <a:t> </a:t>
            </a:r>
            <a:r>
              <a:rPr lang="it-IT" dirty="0" smtClean="0"/>
              <a:t>e </a:t>
            </a:r>
            <a:r>
              <a:rPr lang="it-IT" dirty="0" smtClean="0"/>
              <a:t>piante provenienti dalle località della </a:t>
            </a:r>
            <a:r>
              <a:rPr lang="it-IT" dirty="0" err="1" smtClean="0"/>
              <a:t>Pesciara</a:t>
            </a:r>
            <a:r>
              <a:rPr lang="it-IT" dirty="0" smtClean="0"/>
              <a:t> e del Monte </a:t>
            </a:r>
            <a:r>
              <a:rPr lang="it-IT" dirty="0" smtClean="0"/>
              <a:t>Postale. </a:t>
            </a:r>
          </a:p>
          <a:p>
            <a:r>
              <a:rPr lang="it-IT" b="1" dirty="0" smtClean="0"/>
              <a:t>50 milioni di anni fa</a:t>
            </a:r>
            <a:r>
              <a:rPr lang="it-IT" dirty="0" smtClean="0"/>
              <a:t>, l’area </a:t>
            </a:r>
            <a:r>
              <a:rPr lang="it-IT" dirty="0" smtClean="0"/>
              <a:t>di </a:t>
            </a:r>
            <a:r>
              <a:rPr lang="it-IT" dirty="0" err="1" smtClean="0"/>
              <a:t>Bolca</a:t>
            </a:r>
            <a:r>
              <a:rPr lang="it-IT" dirty="0" smtClean="0"/>
              <a:t> e della Lessinia </a:t>
            </a:r>
            <a:r>
              <a:rPr lang="it-IT" dirty="0" smtClean="0"/>
              <a:t>era </a:t>
            </a:r>
            <a:r>
              <a:rPr lang="it-IT" dirty="0" smtClean="0"/>
              <a:t>occupata </a:t>
            </a:r>
            <a:r>
              <a:rPr lang="it-IT" dirty="0" smtClean="0"/>
              <a:t>da </a:t>
            </a:r>
            <a:r>
              <a:rPr lang="it-IT" b="1" dirty="0" smtClean="0"/>
              <a:t>lagune tropicali</a:t>
            </a:r>
            <a:r>
              <a:rPr lang="it-IT" dirty="0" smtClean="0"/>
              <a:t>, con un fondale basso di pochi metri. </a:t>
            </a:r>
            <a:r>
              <a:rPr lang="it-IT" dirty="0" smtClean="0"/>
              <a:t>Più tardi (40 milioni di anni fa), </a:t>
            </a:r>
            <a:r>
              <a:rPr lang="it-IT" dirty="0" smtClean="0"/>
              <a:t>l'area compresa tra la Valle dell'</a:t>
            </a:r>
            <a:r>
              <a:rPr lang="it-IT" dirty="0" err="1" smtClean="0"/>
              <a:t>Alpone</a:t>
            </a:r>
            <a:r>
              <a:rPr lang="it-IT" dirty="0" smtClean="0"/>
              <a:t> e del </a:t>
            </a:r>
            <a:r>
              <a:rPr lang="it-IT" dirty="0" err="1" smtClean="0"/>
              <a:t>Chiampo</a:t>
            </a:r>
            <a:r>
              <a:rPr lang="it-IT" dirty="0" smtClean="0"/>
              <a:t> fu interessata da un abbassamento del fondale </a:t>
            </a:r>
            <a:r>
              <a:rPr lang="it-IT" dirty="0" smtClean="0"/>
              <a:t>marino </a:t>
            </a:r>
            <a:r>
              <a:rPr lang="it-IT" dirty="0" smtClean="0"/>
              <a:t>e da una attività vulcanica che formò delle colate di lava </a:t>
            </a:r>
            <a:r>
              <a:rPr lang="it-IT" dirty="0" smtClean="0"/>
              <a:t>sottomarine.</a:t>
            </a:r>
            <a:endParaRPr lang="it-IT"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Elementi che costituiscono la montagna</a:t>
            </a:r>
            <a:endParaRPr lang="it-IT" dirty="0"/>
          </a:p>
        </p:txBody>
      </p:sp>
      <p:sp>
        <p:nvSpPr>
          <p:cNvPr id="3" name="Segnaposto contenuto 2"/>
          <p:cNvSpPr>
            <a:spLocks noGrp="1"/>
          </p:cNvSpPr>
          <p:nvPr>
            <p:ph idx="1"/>
          </p:nvPr>
        </p:nvSpPr>
        <p:spPr/>
        <p:txBody>
          <a:bodyPr>
            <a:normAutofit fontScale="92500" lnSpcReduction="20000"/>
          </a:bodyPr>
          <a:lstStyle/>
          <a:p>
            <a:r>
              <a:rPr lang="it-IT" b="1" dirty="0" smtClean="0"/>
              <a:t>Valico o passo</a:t>
            </a:r>
            <a:r>
              <a:rPr lang="it-IT" dirty="0" smtClean="0"/>
              <a:t>: punto della montagna che permette di passare facilmente da un versante all’altro (simbolo ][).</a:t>
            </a:r>
          </a:p>
          <a:p>
            <a:r>
              <a:rPr lang="it-IT" b="1" dirty="0" smtClean="0"/>
              <a:t>Versante o fianco</a:t>
            </a:r>
            <a:r>
              <a:rPr lang="it-IT" dirty="0" smtClean="0"/>
              <a:t>: ciascuno dei due pendii che si estendono dalla vetta alla base della montagna.</a:t>
            </a:r>
          </a:p>
          <a:p>
            <a:r>
              <a:rPr lang="it-IT" b="1" dirty="0" smtClean="0"/>
              <a:t>Vetta o cima</a:t>
            </a:r>
            <a:r>
              <a:rPr lang="it-IT" dirty="0" smtClean="0"/>
              <a:t>: il punto più elevato di una montagna (simbolo ∆).</a:t>
            </a:r>
          </a:p>
          <a:p>
            <a:r>
              <a:rPr lang="it-IT" b="1" dirty="0" smtClean="0"/>
              <a:t>Crinale</a:t>
            </a:r>
            <a:r>
              <a:rPr lang="it-IT" dirty="0" smtClean="0"/>
              <a:t>: linea immaginaria che passa tra i punti più alti del rilievo e separa i due versanti.</a:t>
            </a:r>
          </a:p>
          <a:p>
            <a:r>
              <a:rPr lang="it-IT" b="1" dirty="0" smtClean="0"/>
              <a:t>Valle</a:t>
            </a:r>
            <a:r>
              <a:rPr lang="it-IT" dirty="0" smtClean="0"/>
              <a:t>: area racchiusa tra due versanti montuosi; la parte più bassa viene detta </a:t>
            </a:r>
            <a:r>
              <a:rPr lang="it-IT" b="1" dirty="0" smtClean="0"/>
              <a:t>fondovalle.</a:t>
            </a:r>
          </a:p>
          <a:p>
            <a:pPr>
              <a:buNone/>
            </a:pPr>
            <a:endParaRPr lang="it-IT" b="1"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b="1" dirty="0" smtClean="0"/>
              <a:t>I fossili di </a:t>
            </a:r>
            <a:r>
              <a:rPr lang="it-IT" b="1" dirty="0" err="1" smtClean="0"/>
              <a:t>Bolca</a:t>
            </a:r>
            <a:endParaRPr lang="it-IT" b="1" dirty="0"/>
          </a:p>
        </p:txBody>
      </p:sp>
      <p:sp>
        <p:nvSpPr>
          <p:cNvPr id="6" name="Segnaposto contenuto 5"/>
          <p:cNvSpPr>
            <a:spLocks noGrp="1"/>
          </p:cNvSpPr>
          <p:nvPr>
            <p:ph idx="1"/>
          </p:nvPr>
        </p:nvSpPr>
        <p:spPr/>
        <p:txBody>
          <a:bodyPr>
            <a:normAutofit fontScale="70000" lnSpcReduction="20000"/>
          </a:bodyPr>
          <a:lstStyle/>
          <a:p>
            <a:pPr algn="just"/>
            <a:r>
              <a:rPr lang="it-IT" dirty="0" smtClean="0"/>
              <a:t>Sono i </a:t>
            </a:r>
            <a:r>
              <a:rPr lang="it-IT" dirty="0" smtClean="0"/>
              <a:t>più importanti al mondo per estensione, per quantità delle specie faunistiche ritrovate, ma soprattutto per il perfetto grado di conservazione delle specie animali e </a:t>
            </a:r>
            <a:r>
              <a:rPr lang="it-IT" dirty="0" smtClean="0"/>
              <a:t>vegetali. Tra </a:t>
            </a:r>
            <a:r>
              <a:rPr lang="it-IT" dirty="0" smtClean="0"/>
              <a:t>i vari fossili si possono ricordare alcuni crostacei, dei rettili, qualche piuma d'uccello, varie specie di insetti, ma soprattutto numerosi pesci, oltre 150 specie, tra cui anche squali, che conservano oltre al tessuto osseo anche parte dei tessuti organici, proprio per il particolarissimo processo di fossilizzazione verificatosi in questa zona costiera nel corso di circa 50 milioni di anni. La perfezione di questo processo di fossilizzazione è dimostrata dal rinvenimento di alcune meduse, il cui corpo, costituito principalmente da acqua, è estremamente difficile da conservare. Le specie vegetali ritrovate, oltre 270, comprendono piante tropicali, </a:t>
            </a:r>
            <a:r>
              <a:rPr lang="it-IT" dirty="0" smtClean="0"/>
              <a:t>alghe e palme.</a:t>
            </a:r>
          </a:p>
          <a:p>
            <a:pPr algn="just"/>
            <a:r>
              <a:rPr lang="it-IT" dirty="0" smtClean="0"/>
              <a:t>I </a:t>
            </a:r>
            <a:r>
              <a:rPr lang="it-IT" dirty="0" smtClean="0"/>
              <a:t>fossili di </a:t>
            </a:r>
            <a:r>
              <a:rPr lang="it-IT" dirty="0" err="1" smtClean="0"/>
              <a:t>Bolca</a:t>
            </a:r>
            <a:r>
              <a:rPr lang="it-IT" dirty="0" smtClean="0"/>
              <a:t> </a:t>
            </a:r>
            <a:r>
              <a:rPr lang="it-IT" dirty="0" smtClean="0"/>
              <a:t>furono studiati già nel 1500 e sono presenti </a:t>
            </a:r>
            <a:r>
              <a:rPr lang="it-IT" dirty="0" smtClean="0"/>
              <a:t>nei principali musei del mondo e in ricche collezioni </a:t>
            </a:r>
            <a:r>
              <a:rPr lang="it-IT" dirty="0" smtClean="0"/>
              <a:t>private. La famiglia Cerato scava da quasi 200 anni nella </a:t>
            </a:r>
            <a:r>
              <a:rPr lang="it-IT" dirty="0" err="1" smtClean="0"/>
              <a:t>Pesciara</a:t>
            </a:r>
            <a:r>
              <a:rPr lang="it-IT" dirty="0" smtClean="0"/>
              <a:t> che è di sua proprietà.</a:t>
            </a:r>
            <a:endParaRPr lang="it-IT"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Bolca</a:t>
            </a:r>
            <a:r>
              <a:rPr lang="it-IT" dirty="0" smtClean="0"/>
              <a:t> </a:t>
            </a:r>
            <a:endParaRPr lang="it-IT" dirty="0"/>
          </a:p>
        </p:txBody>
      </p:sp>
      <p:pic>
        <p:nvPicPr>
          <p:cNvPr id="4" name="Segnaposto contenuto 3" descr="I%20Fossili%20di%20Bolca_41.jpg"/>
          <p:cNvPicPr>
            <a:picLocks noGrp="1" noChangeAspect="1"/>
          </p:cNvPicPr>
          <p:nvPr>
            <p:ph idx="1"/>
          </p:nvPr>
        </p:nvPicPr>
        <p:blipFill>
          <a:blip r:embed="rId2" cstate="print"/>
          <a:stretch>
            <a:fillRect/>
          </a:stretch>
        </p:blipFill>
        <p:spPr>
          <a:xfrm>
            <a:off x="323528" y="4437112"/>
            <a:ext cx="2962656" cy="1984248"/>
          </a:xfrm>
        </p:spPr>
      </p:pic>
      <p:pic>
        <p:nvPicPr>
          <p:cNvPr id="5" name="Immagine 4" descr="Scavi_Bolca_Documentazione_fotografica-223x300.jpg"/>
          <p:cNvPicPr>
            <a:picLocks noChangeAspect="1"/>
          </p:cNvPicPr>
          <p:nvPr/>
        </p:nvPicPr>
        <p:blipFill>
          <a:blip r:embed="rId3" cstate="print"/>
          <a:stretch>
            <a:fillRect/>
          </a:stretch>
        </p:blipFill>
        <p:spPr>
          <a:xfrm>
            <a:off x="611560" y="1124744"/>
            <a:ext cx="2124075" cy="2857500"/>
          </a:xfrm>
          <a:prstGeom prst="rect">
            <a:avLst/>
          </a:prstGeom>
        </p:spPr>
      </p:pic>
      <p:pic>
        <p:nvPicPr>
          <p:cNvPr id="6" name="Immagine 5" descr="pesce.jpg"/>
          <p:cNvPicPr>
            <a:picLocks noChangeAspect="1"/>
          </p:cNvPicPr>
          <p:nvPr/>
        </p:nvPicPr>
        <p:blipFill>
          <a:blip r:embed="rId4" cstate="print"/>
          <a:stretch>
            <a:fillRect/>
          </a:stretch>
        </p:blipFill>
        <p:spPr>
          <a:xfrm>
            <a:off x="4644008" y="1268760"/>
            <a:ext cx="4029075" cy="5248275"/>
          </a:xfrm>
          <a:prstGeom prst="rect">
            <a:avLst/>
          </a:prstGeom>
        </p:spPr>
      </p:pic>
      <p:pic>
        <p:nvPicPr>
          <p:cNvPr id="7" name="Immagine 6" descr="imagesURK9RNWA.jpg"/>
          <p:cNvPicPr>
            <a:picLocks noChangeAspect="1"/>
          </p:cNvPicPr>
          <p:nvPr/>
        </p:nvPicPr>
        <p:blipFill>
          <a:blip r:embed="rId5" cstate="print"/>
          <a:stretch>
            <a:fillRect/>
          </a:stretch>
        </p:blipFill>
        <p:spPr>
          <a:xfrm>
            <a:off x="2771800" y="2996952"/>
            <a:ext cx="2466975" cy="184785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t>Altre scogliere coralline: le Dolomiti</a:t>
            </a:r>
            <a:endParaRPr lang="it-IT" b="1" dirty="0"/>
          </a:p>
        </p:txBody>
      </p:sp>
      <p:sp>
        <p:nvSpPr>
          <p:cNvPr id="3" name="Segnaposto contenuto 2"/>
          <p:cNvSpPr>
            <a:spLocks noGrp="1"/>
          </p:cNvSpPr>
          <p:nvPr>
            <p:ph idx="1"/>
          </p:nvPr>
        </p:nvSpPr>
        <p:spPr/>
        <p:txBody>
          <a:bodyPr>
            <a:normAutofit fontScale="62500" lnSpcReduction="20000"/>
          </a:bodyPr>
          <a:lstStyle/>
          <a:p>
            <a:pPr algn="just"/>
            <a:r>
              <a:rPr lang="it-IT" dirty="0" smtClean="0"/>
              <a:t>Le </a:t>
            </a:r>
            <a:r>
              <a:rPr lang="it-IT" dirty="0" smtClean="0"/>
              <a:t>Dolomiti sono </a:t>
            </a:r>
            <a:r>
              <a:rPr lang="it-IT" dirty="0" smtClean="0"/>
              <a:t>un insieme di gruppi </a:t>
            </a:r>
            <a:r>
              <a:rPr lang="it-IT" dirty="0" smtClean="0"/>
              <a:t>montuosi delle </a:t>
            </a:r>
            <a:r>
              <a:rPr lang="it-IT" dirty="0" smtClean="0"/>
              <a:t>Alpi </a:t>
            </a:r>
            <a:r>
              <a:rPr lang="it-IT" dirty="0" smtClean="0"/>
              <a:t>Orientali, </a:t>
            </a:r>
            <a:r>
              <a:rPr lang="it-IT" dirty="0" smtClean="0"/>
              <a:t>comprese tra le province di </a:t>
            </a:r>
            <a:r>
              <a:rPr lang="it-IT" dirty="0" smtClean="0"/>
              <a:t>Belluno, Bolzano</a:t>
            </a:r>
            <a:r>
              <a:rPr lang="it-IT" dirty="0" smtClean="0"/>
              <a:t>, Trento, Udine e </a:t>
            </a:r>
            <a:r>
              <a:rPr lang="it-IT" dirty="0" smtClean="0"/>
              <a:t>Pordenone.</a:t>
            </a:r>
          </a:p>
          <a:p>
            <a:pPr algn="just"/>
            <a:r>
              <a:rPr lang="it-IT" dirty="0" smtClean="0"/>
              <a:t>Le Dolomiti prendono il nome dal naturalista francese </a:t>
            </a:r>
            <a:r>
              <a:rPr lang="it-IT" dirty="0" err="1" smtClean="0"/>
              <a:t>Déodat</a:t>
            </a:r>
            <a:r>
              <a:rPr lang="it-IT" dirty="0" smtClean="0"/>
              <a:t> de </a:t>
            </a:r>
            <a:r>
              <a:rPr lang="it-IT" dirty="0" err="1" smtClean="0"/>
              <a:t>Dolomieu</a:t>
            </a:r>
            <a:r>
              <a:rPr lang="it-IT" dirty="0" smtClean="0"/>
              <a:t> (1750-1801) </a:t>
            </a:r>
            <a:r>
              <a:rPr lang="it-IT" dirty="0" smtClean="0"/>
              <a:t>che per primo studiò il particolare tipo di roccia predominante nella regione, battezzata in suo onore </a:t>
            </a:r>
            <a:r>
              <a:rPr lang="it-IT" dirty="0" smtClean="0"/>
              <a:t>dolomia, costituita da carbonato di </a:t>
            </a:r>
            <a:r>
              <a:rPr lang="it-IT" dirty="0" smtClean="0"/>
              <a:t>calcio e </a:t>
            </a:r>
            <a:r>
              <a:rPr lang="it-IT" dirty="0" smtClean="0"/>
              <a:t>magnesio.</a:t>
            </a:r>
          </a:p>
          <a:p>
            <a:pPr algn="just"/>
            <a:r>
              <a:rPr lang="it-IT" dirty="0" smtClean="0"/>
              <a:t>La genesi di questo tipo di roccia </a:t>
            </a:r>
            <a:r>
              <a:rPr lang="it-IT" dirty="0" err="1" smtClean="0"/>
              <a:t>carbonatica</a:t>
            </a:r>
            <a:r>
              <a:rPr lang="it-IT" dirty="0" smtClean="0"/>
              <a:t> inizia attraverso accumuli di conchiglie, coralli e alghe </a:t>
            </a:r>
            <a:r>
              <a:rPr lang="it-IT" dirty="0" smtClean="0"/>
              <a:t>calcaree </a:t>
            </a:r>
            <a:r>
              <a:rPr lang="it-IT" dirty="0" smtClean="0"/>
              <a:t>in ambiente marino e tropicale (simile all'attuale barriera corallina delle Bahamas, e dell'Australia orientale), i quali ebbero luogo </a:t>
            </a:r>
            <a:r>
              <a:rPr lang="it-IT" dirty="0" smtClean="0"/>
              <a:t>circa </a:t>
            </a:r>
            <a:r>
              <a:rPr lang="it-IT" dirty="0" smtClean="0"/>
              <a:t>250 milioni di anni </a:t>
            </a:r>
            <a:r>
              <a:rPr lang="it-IT" dirty="0" smtClean="0"/>
              <a:t>fa. </a:t>
            </a:r>
            <a:r>
              <a:rPr lang="it-IT" dirty="0" smtClean="0"/>
              <a:t>Sul fondo di questi mari si accumularono centinaia di metri di sedimento che, sotto il loro stesso peso e perdendo i fluidi interni, si trasformarono in roccia. Successivamente, lo scontro tra la placca europea e la placca africana (orogenesi alpina) fece emergere queste rocce innalzandole oltre 3000 m sopra il livello del </a:t>
            </a:r>
            <a:r>
              <a:rPr lang="it-IT" dirty="0" smtClean="0"/>
              <a:t>mare.</a:t>
            </a:r>
          </a:p>
          <a:p>
            <a:pPr algn="just"/>
            <a:r>
              <a:rPr lang="it-IT" dirty="0" smtClean="0"/>
              <a:t>L’origine marina di queste montagne è testimoniata dalle numerose conchiglie fossili conservate nelle rocce  dolomitiche (ammoniti).</a:t>
            </a:r>
            <a:endParaRPr lang="it-IT"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Dolomiti</a:t>
            </a:r>
            <a:endParaRPr lang="it-IT" dirty="0"/>
          </a:p>
        </p:txBody>
      </p:sp>
      <p:pic>
        <p:nvPicPr>
          <p:cNvPr id="4" name="Segnaposto contenuto 3" descr="ammonite3.jpg"/>
          <p:cNvPicPr>
            <a:picLocks noGrp="1" noChangeAspect="1"/>
          </p:cNvPicPr>
          <p:nvPr>
            <p:ph sz="half" idx="1"/>
          </p:nvPr>
        </p:nvPicPr>
        <p:blipFill>
          <a:blip r:embed="rId2" cstate="print"/>
          <a:stretch>
            <a:fillRect/>
          </a:stretch>
        </p:blipFill>
        <p:spPr>
          <a:xfrm>
            <a:off x="1475656" y="4077072"/>
            <a:ext cx="2476500" cy="1847850"/>
          </a:xfrm>
        </p:spPr>
      </p:pic>
      <p:sp>
        <p:nvSpPr>
          <p:cNvPr id="6" name="Segnaposto contenuto 5"/>
          <p:cNvSpPr>
            <a:spLocks noGrp="1"/>
          </p:cNvSpPr>
          <p:nvPr>
            <p:ph sz="half" idx="2"/>
          </p:nvPr>
        </p:nvSpPr>
        <p:spPr/>
        <p:txBody>
          <a:bodyPr>
            <a:normAutofit fontScale="92500"/>
          </a:bodyPr>
          <a:lstStyle/>
          <a:p>
            <a:pPr>
              <a:buNone/>
            </a:pPr>
            <a:r>
              <a:rPr lang="it-IT" dirty="0" smtClean="0"/>
              <a:t>	La dolomia, pur essendo più resistente delle rocce calcaree, subisce ugualmente l’erosione delle forze esogene. La costante azione di queste forze ha modellato e continua a modellare le Dolomiti che hanno assunto le forme che noi ammiriamo.</a:t>
            </a:r>
            <a:endParaRPr lang="it-IT" dirty="0"/>
          </a:p>
        </p:txBody>
      </p:sp>
      <p:pic>
        <p:nvPicPr>
          <p:cNvPr id="5" name="Immagine 4" descr="dolomiti.png"/>
          <p:cNvPicPr>
            <a:picLocks noChangeAspect="1"/>
          </p:cNvPicPr>
          <p:nvPr/>
        </p:nvPicPr>
        <p:blipFill>
          <a:blip r:embed="rId3" cstate="print"/>
          <a:stretch>
            <a:fillRect/>
          </a:stretch>
        </p:blipFill>
        <p:spPr>
          <a:xfrm>
            <a:off x="755576" y="1772816"/>
            <a:ext cx="3691955" cy="2016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Crinale</a:t>
            </a:r>
            <a:endParaRPr lang="it-IT" dirty="0"/>
          </a:p>
        </p:txBody>
      </p:sp>
      <p:pic>
        <p:nvPicPr>
          <p:cNvPr id="7" name="Segnaposto contenuto 6" descr="crinale.png"/>
          <p:cNvPicPr>
            <a:picLocks noGrp="1" noChangeAspect="1"/>
          </p:cNvPicPr>
          <p:nvPr>
            <p:ph idx="1"/>
          </p:nvPr>
        </p:nvPicPr>
        <p:blipFill>
          <a:blip r:embed="rId2" cstate="print"/>
          <a:stretch>
            <a:fillRect/>
          </a:stretch>
        </p:blipFill>
        <p:spPr>
          <a:xfrm>
            <a:off x="4139952" y="3789040"/>
            <a:ext cx="5144849" cy="2268000"/>
          </a:xfrm>
        </p:spPr>
      </p:pic>
      <p:pic>
        <p:nvPicPr>
          <p:cNvPr id="8" name="Immagine 7" descr="crinale2.png"/>
          <p:cNvPicPr>
            <a:picLocks noChangeAspect="1"/>
          </p:cNvPicPr>
          <p:nvPr/>
        </p:nvPicPr>
        <p:blipFill>
          <a:blip r:embed="rId3" cstate="print"/>
          <a:stretch>
            <a:fillRect/>
          </a:stretch>
        </p:blipFill>
        <p:spPr>
          <a:xfrm>
            <a:off x="611560" y="1412776"/>
            <a:ext cx="4343604" cy="2880000"/>
          </a:xfrm>
          <a:prstGeom prst="rect">
            <a:avLst/>
          </a:prstGeom>
        </p:spPr>
      </p:pic>
      <p:cxnSp>
        <p:nvCxnSpPr>
          <p:cNvPr id="10" name="Connettore 1 9"/>
          <p:cNvCxnSpPr/>
          <p:nvPr/>
        </p:nvCxnSpPr>
        <p:spPr>
          <a:xfrm flipH="1">
            <a:off x="2915816" y="1124744"/>
            <a:ext cx="1512168" cy="18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4932040" y="1124744"/>
            <a:ext cx="1656184" cy="417646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Orogenesi europea</a:t>
            </a:r>
            <a:endParaRPr lang="it-IT" dirty="0"/>
          </a:p>
        </p:txBody>
      </p:sp>
      <p:pic>
        <p:nvPicPr>
          <p:cNvPr id="6" name="Segnaposto contenuto 5" descr="img125.jpg"/>
          <p:cNvPicPr>
            <a:picLocks noGrp="1" noChangeAspect="1"/>
          </p:cNvPicPr>
          <p:nvPr>
            <p:ph idx="1"/>
          </p:nvPr>
        </p:nvPicPr>
        <p:blipFill>
          <a:blip r:embed="rId2" cstate="print"/>
          <a:srcRect l="34406" t="36797" r="7368" b="14423"/>
          <a:stretch>
            <a:fillRect/>
          </a:stretch>
        </p:blipFill>
        <p:spPr>
          <a:xfrm rot="5400000">
            <a:off x="2381068" y="1299452"/>
            <a:ext cx="4309304" cy="496800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Montagne più antiche</a:t>
            </a:r>
            <a:endParaRPr lang="it-IT" dirty="0"/>
          </a:p>
        </p:txBody>
      </p:sp>
      <p:sp>
        <p:nvSpPr>
          <p:cNvPr id="3" name="Segnaposto contenuto 2"/>
          <p:cNvSpPr>
            <a:spLocks noGrp="1"/>
          </p:cNvSpPr>
          <p:nvPr>
            <p:ph idx="1"/>
          </p:nvPr>
        </p:nvSpPr>
        <p:spPr/>
        <p:txBody>
          <a:bodyPr>
            <a:normAutofit fontScale="70000" lnSpcReduction="20000"/>
          </a:bodyPr>
          <a:lstStyle/>
          <a:p>
            <a:r>
              <a:rPr lang="it-IT" sz="3400" dirty="0" smtClean="0"/>
              <a:t>Sono quelle formatesi durante l’orogenesi caledoniana ed ercinica; interessano la parte settentrionale e centrale dell’Europa.</a:t>
            </a:r>
          </a:p>
          <a:p>
            <a:r>
              <a:rPr lang="it-IT" sz="3400" dirty="0" smtClean="0"/>
              <a:t>Alpi Scandinave; Monti Grampiani, Pennini e Cambrici nelle Isole Britanniche (Orogenesi Caledoniana 600-250 milioni di anni fa)</a:t>
            </a:r>
          </a:p>
          <a:p>
            <a:r>
              <a:rPr lang="it-IT" sz="3400" dirty="0" smtClean="0"/>
              <a:t>Monti Cantabrici, Sistema Centrale, Sierra Morena (Penisola Iberica); Massiccio Centrale e Armoricano, Catena dei </a:t>
            </a:r>
            <a:r>
              <a:rPr lang="it-IT" sz="3400" dirty="0" err="1" smtClean="0"/>
              <a:t>Vosgi</a:t>
            </a:r>
            <a:r>
              <a:rPr lang="it-IT" sz="3400" dirty="0" smtClean="0"/>
              <a:t> e del Giura, Ardenne, Selva Nera, Massiccio Renano, Selva Boema, </a:t>
            </a:r>
            <a:r>
              <a:rPr lang="it-IT" sz="3400" dirty="0" err="1" smtClean="0"/>
              <a:t>Sudeti</a:t>
            </a:r>
            <a:r>
              <a:rPr lang="it-IT" sz="3400" dirty="0" smtClean="0"/>
              <a:t>, Monti Metalliferi</a:t>
            </a:r>
            <a:r>
              <a:rPr lang="it-IT" sz="3400" dirty="0"/>
              <a:t> </a:t>
            </a:r>
            <a:r>
              <a:rPr lang="it-IT" sz="3400" dirty="0" smtClean="0"/>
              <a:t>(Regione Franco-Germanica); Urali (Orogenesi Ercinica 260-200 milioni di anni fa).</a:t>
            </a:r>
          </a:p>
          <a:p>
            <a:r>
              <a:rPr lang="it-IT" sz="3400" dirty="0" smtClean="0"/>
              <a:t>Queste montagne  non superano quasi mai i 2.000 metri di altitudine le loro cime sono arrotondate a causa dell’erosione.</a:t>
            </a:r>
          </a:p>
          <a:p>
            <a:endParaRPr lang="it-IT"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Montagne più giovani</a:t>
            </a:r>
            <a:endParaRPr lang="it-IT" dirty="0"/>
          </a:p>
        </p:txBody>
      </p:sp>
      <p:sp>
        <p:nvSpPr>
          <p:cNvPr id="3" name="Segnaposto contenuto 2"/>
          <p:cNvSpPr>
            <a:spLocks noGrp="1"/>
          </p:cNvSpPr>
          <p:nvPr>
            <p:ph idx="1"/>
          </p:nvPr>
        </p:nvSpPr>
        <p:spPr/>
        <p:txBody>
          <a:bodyPr>
            <a:normAutofit fontScale="92500" lnSpcReduction="20000"/>
          </a:bodyPr>
          <a:lstStyle/>
          <a:p>
            <a:r>
              <a:rPr lang="it-IT" dirty="0" smtClean="0"/>
              <a:t>Sono quelle nate dall’Orogenesi Alpina (70-1,8 milioni di anni fa). Si concentrano nell’Europa meridionale e formano una sorta di semicerchio intorno al Mar Mediterraneo:</a:t>
            </a:r>
          </a:p>
          <a:p>
            <a:pPr>
              <a:buNone/>
            </a:pPr>
            <a:r>
              <a:rPr lang="it-IT" dirty="0" smtClean="0"/>
              <a:t>		Pirenei, Alpi, Carpazi, Balcani, Caucaso</a:t>
            </a:r>
          </a:p>
          <a:p>
            <a:pPr>
              <a:buNone/>
            </a:pPr>
            <a:r>
              <a:rPr lang="it-IT" dirty="0" smtClean="0"/>
              <a:t>		Appennini e Alpi </a:t>
            </a:r>
            <a:r>
              <a:rPr lang="it-IT" dirty="0" err="1" smtClean="0"/>
              <a:t>Dinariche</a:t>
            </a:r>
            <a:r>
              <a:rPr lang="it-IT" dirty="0" smtClean="0"/>
              <a:t>.</a:t>
            </a:r>
          </a:p>
          <a:p>
            <a:r>
              <a:rPr lang="it-IT" dirty="0" smtClean="0"/>
              <a:t>Sono montagne caratterizzate da cime elevate oltre i 2.000 metri e appuntite.</a:t>
            </a:r>
          </a:p>
          <a:p>
            <a:r>
              <a:rPr lang="it-IT" dirty="0" smtClean="0"/>
              <a:t>In queste Catene si trovano le vette più alte d’Europa: Monte Elbrus nel Caucaso (5642 </a:t>
            </a:r>
            <a:r>
              <a:rPr lang="it-IT" dirty="0" err="1" smtClean="0"/>
              <a:t>mt</a:t>
            </a:r>
            <a:r>
              <a:rPr lang="it-IT" dirty="0" smtClean="0"/>
              <a:t>) e Monte Bianco (4810 </a:t>
            </a:r>
            <a:r>
              <a:rPr lang="it-IT" dirty="0" err="1" smtClean="0"/>
              <a:t>mt</a:t>
            </a:r>
            <a:r>
              <a:rPr lang="it-IT" dirty="0" smtClean="0"/>
              <a:t>) nelle Alpi.</a:t>
            </a:r>
            <a:endParaRPr lang="it-IT"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	</a:t>
            </a:r>
            <a:r>
              <a:rPr lang="it-IT" dirty="0" smtClean="0"/>
              <a:t>Schema montagne europee</a:t>
            </a:r>
            <a:endParaRPr lang="it-IT" dirty="0"/>
          </a:p>
        </p:txBody>
      </p:sp>
      <p:graphicFrame>
        <p:nvGraphicFramePr>
          <p:cNvPr id="4" name="Segnaposto contenuto 3"/>
          <p:cNvGraphicFramePr>
            <a:graphicFrameLocks noGrp="1"/>
          </p:cNvGraphicFramePr>
          <p:nvPr>
            <p:ph idx="1"/>
          </p:nvPr>
        </p:nvGraphicFramePr>
        <p:xfrm>
          <a:off x="457200" y="1600200"/>
          <a:ext cx="8229600" cy="4551426"/>
        </p:xfrm>
        <a:graphic>
          <a:graphicData uri="http://schemas.openxmlformats.org/drawingml/2006/table">
            <a:tbl>
              <a:tblPr firstRow="1" bandRow="1">
                <a:tableStyleId>{F5AB1C69-6EDB-4FF4-983F-18BD219EF322}</a:tableStyleId>
              </a:tblPr>
              <a:tblGrid>
                <a:gridCol w="2743200"/>
                <a:gridCol w="2743200"/>
                <a:gridCol w="2743200"/>
              </a:tblGrid>
              <a:tr h="370840">
                <a:tc>
                  <a:txBody>
                    <a:bodyPr/>
                    <a:lstStyle/>
                    <a:p>
                      <a:pPr algn="ctr">
                        <a:lnSpc>
                          <a:spcPct val="115000"/>
                        </a:lnSpc>
                        <a:spcAft>
                          <a:spcPts val="0"/>
                        </a:spcAft>
                      </a:pPr>
                      <a:r>
                        <a:rPr lang="it-IT" sz="1600" dirty="0"/>
                        <a:t>OROGENESI CALEDONIANA</a:t>
                      </a:r>
                      <a:endParaRPr lang="it-IT" sz="1100" dirty="0"/>
                    </a:p>
                    <a:p>
                      <a:pPr algn="ctr">
                        <a:lnSpc>
                          <a:spcPct val="115000"/>
                        </a:lnSpc>
                        <a:spcAft>
                          <a:spcPts val="0"/>
                        </a:spcAft>
                      </a:pPr>
                      <a:r>
                        <a:rPr lang="it-IT" sz="1100" dirty="0"/>
                        <a:t>(da </a:t>
                      </a:r>
                      <a:r>
                        <a:rPr lang="it-IT" sz="1100" dirty="0" err="1"/>
                        <a:t>Caledonia=Scozia</a:t>
                      </a:r>
                      <a:r>
                        <a:rPr lang="it-IT" sz="1100" dirty="0"/>
                        <a:t>)</a:t>
                      </a:r>
                      <a:endParaRPr lang="it-IT" sz="1100" dirty="0">
                        <a:latin typeface="Calibri"/>
                        <a:ea typeface="Calibri"/>
                        <a:cs typeface="Times New Roman"/>
                      </a:endParaRPr>
                    </a:p>
                  </a:txBody>
                  <a:tcPr marL="68580" marR="68580" marT="0" marB="0"/>
                </a:tc>
                <a:tc>
                  <a:txBody>
                    <a:bodyPr/>
                    <a:lstStyle/>
                    <a:p>
                      <a:pPr algn="ctr">
                        <a:lnSpc>
                          <a:spcPct val="115000"/>
                        </a:lnSpc>
                        <a:spcAft>
                          <a:spcPts val="0"/>
                        </a:spcAft>
                      </a:pPr>
                      <a:r>
                        <a:rPr lang="it-IT" sz="1600"/>
                        <a:t>OROGENESI ERCINICA</a:t>
                      </a:r>
                      <a:endParaRPr lang="it-IT" sz="1100"/>
                    </a:p>
                    <a:p>
                      <a:pPr algn="ctr">
                        <a:lnSpc>
                          <a:spcPct val="115000"/>
                        </a:lnSpc>
                        <a:spcAft>
                          <a:spcPts val="0"/>
                        </a:spcAft>
                      </a:pPr>
                      <a:r>
                        <a:rPr lang="it-IT" sz="1100"/>
                        <a:t>(da Selva Ercina, tra Reno e Danubio)</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600"/>
                        <a:t>OROGENESI ALPINA</a:t>
                      </a:r>
                      <a:endParaRPr lang="it-IT" sz="1100"/>
                    </a:p>
                    <a:p>
                      <a:pPr algn="ctr">
                        <a:lnSpc>
                          <a:spcPct val="115000"/>
                        </a:lnSpc>
                        <a:spcAft>
                          <a:spcPts val="0"/>
                        </a:spcAft>
                      </a:pPr>
                      <a:r>
                        <a:rPr lang="it-IT" sz="1100"/>
                        <a:t>(da Alpi)</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r>
                        <a:rPr lang="it-IT" sz="1100"/>
                        <a:t>600-250 milioni di anni fa</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a:t>260-200 milioni di anni fa</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a:t>70-18 milioni di anni fa</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r>
                        <a:rPr lang="it-IT" sz="1100"/>
                        <a:t>ha dato origine</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a:t>ha dato origine</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a:t>ha dato origine</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r>
                        <a:rPr lang="it-IT" sz="1100" b="1" dirty="0"/>
                        <a:t>CATENE MONTUOSE EUROPA SETTENTIORNALE</a:t>
                      </a:r>
                      <a:endParaRPr lang="it-IT" sz="1100" b="1" dirty="0">
                        <a:latin typeface="Calibri"/>
                        <a:ea typeface="Calibri"/>
                        <a:cs typeface="Times New Roman"/>
                      </a:endParaRPr>
                    </a:p>
                  </a:txBody>
                  <a:tcPr marL="68580" marR="68580" marT="0" marB="0"/>
                </a:tc>
                <a:tc>
                  <a:txBody>
                    <a:bodyPr/>
                    <a:lstStyle/>
                    <a:p>
                      <a:pPr algn="ctr">
                        <a:lnSpc>
                          <a:spcPct val="115000"/>
                        </a:lnSpc>
                        <a:spcAft>
                          <a:spcPts val="0"/>
                        </a:spcAft>
                      </a:pPr>
                      <a:r>
                        <a:rPr lang="it-IT" sz="1100" b="1" dirty="0"/>
                        <a:t>MASSICCI EUROPA CENTRALE</a:t>
                      </a:r>
                      <a:endParaRPr lang="it-IT" sz="1100" b="1" dirty="0">
                        <a:latin typeface="Calibri"/>
                        <a:ea typeface="Calibri"/>
                        <a:cs typeface="Times New Roman"/>
                      </a:endParaRPr>
                    </a:p>
                  </a:txBody>
                  <a:tcPr marL="68580" marR="68580" marT="0" marB="0"/>
                </a:tc>
                <a:tc>
                  <a:txBody>
                    <a:bodyPr/>
                    <a:lstStyle/>
                    <a:p>
                      <a:pPr algn="ctr">
                        <a:lnSpc>
                          <a:spcPct val="115000"/>
                        </a:lnSpc>
                        <a:spcAft>
                          <a:spcPts val="0"/>
                        </a:spcAft>
                      </a:pPr>
                      <a:r>
                        <a:rPr lang="it-IT" sz="1100" b="1" dirty="0"/>
                        <a:t>CATENE MONTUOSE EUROPA MERIODIONALE</a:t>
                      </a:r>
                      <a:endParaRPr lang="it-IT" sz="1100" b="1" dirty="0">
                        <a:latin typeface="Calibri"/>
                        <a:ea typeface="Calibri"/>
                        <a:cs typeface="Times New Roman"/>
                      </a:endParaRPr>
                    </a:p>
                  </a:txBody>
                  <a:tcPr marL="68580" marR="68580" marT="0" marB="0"/>
                </a:tc>
              </a:tr>
              <a:tr h="370840">
                <a:tc>
                  <a:txBody>
                    <a:bodyPr/>
                    <a:lstStyle/>
                    <a:p>
                      <a:pPr marL="342900" lvl="0" indent="-342900">
                        <a:lnSpc>
                          <a:spcPct val="115000"/>
                        </a:lnSpc>
                        <a:spcAft>
                          <a:spcPts val="0"/>
                        </a:spcAft>
                        <a:buFont typeface="Symbol"/>
                        <a:buChar char=""/>
                      </a:pPr>
                      <a:r>
                        <a:rPr lang="it-IT" sz="1100"/>
                        <a:t>ALPI SCANDINAVE</a:t>
                      </a: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MONTI CANTABRICI e SIERRE in Spagna</a:t>
                      </a: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PIRENEI</a:t>
                      </a:r>
                      <a:endParaRPr lang="it-IT" sz="1100">
                        <a:latin typeface="Calibri"/>
                        <a:ea typeface="Calibri"/>
                        <a:cs typeface="Times New Roman"/>
                      </a:endParaRPr>
                    </a:p>
                  </a:txBody>
                  <a:tcPr marL="68580" marR="68580" marT="0" marB="0"/>
                </a:tc>
              </a:tr>
              <a:tr h="370840">
                <a:tc>
                  <a:txBody>
                    <a:bodyPr/>
                    <a:lstStyle/>
                    <a:p>
                      <a:pPr marL="342900" lvl="0" indent="-342900">
                        <a:lnSpc>
                          <a:spcPct val="115000"/>
                        </a:lnSpc>
                        <a:spcAft>
                          <a:spcPts val="0"/>
                        </a:spcAft>
                        <a:buFont typeface="Symbol"/>
                        <a:buChar char=""/>
                      </a:pPr>
                      <a:r>
                        <a:rPr lang="it-IT" sz="1100" dirty="0" smtClean="0">
                          <a:latin typeface="+mn-lt"/>
                          <a:ea typeface="+mn-ea"/>
                          <a:cs typeface="+mn-cs"/>
                        </a:rPr>
                        <a:t>MONTI</a:t>
                      </a:r>
                      <a:r>
                        <a:rPr lang="it-IT" sz="1100" baseline="0" dirty="0" smtClean="0">
                          <a:latin typeface="+mn-lt"/>
                          <a:ea typeface="+mn-ea"/>
                          <a:cs typeface="+mn-cs"/>
                        </a:rPr>
                        <a:t> GRAMPIANI, PENNINI E CAMBRICI</a:t>
                      </a:r>
                      <a:endParaRPr lang="it-IT" sz="1100" dirty="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MASSICCIO CENTRALE e  ARMORICANO in Francia</a:t>
                      </a: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ALPI</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dirty="0"/>
                        <a:t>MASSICCIO </a:t>
                      </a:r>
                      <a:r>
                        <a:rPr lang="it-IT" sz="1100" dirty="0" smtClean="0"/>
                        <a:t>RENANO, VOSGI, GIURA</a:t>
                      </a:r>
                      <a:endParaRPr lang="it-IT" sz="1100" dirty="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CARPAZI</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dirty="0"/>
                        <a:t>SELVA </a:t>
                      </a:r>
                      <a:r>
                        <a:rPr lang="it-IT" sz="1100" dirty="0" smtClean="0"/>
                        <a:t>BOEMA, SUDETI, MONTI METALLIFERI</a:t>
                      </a:r>
                      <a:endParaRPr lang="it-IT" sz="1100" dirty="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BALCANI </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MONTI URALI</a:t>
                      </a:r>
                      <a:endParaRPr lang="it-IT" sz="1100">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CAUCASO</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endParaRPr lang="it-IT" sz="1100">
                        <a:latin typeface="Calibri"/>
                        <a:ea typeface="Calibri"/>
                        <a:cs typeface="Times New Roman"/>
                      </a:endParaRPr>
                    </a:p>
                  </a:txBody>
                  <a:tcPr marL="68580" marR="68580" marT="0" marB="0"/>
                </a:tc>
                <a:tc>
                  <a:txBody>
                    <a:bodyPr/>
                    <a:lstStyle/>
                    <a:p>
                      <a:pPr>
                        <a:lnSpc>
                          <a:spcPct val="115000"/>
                        </a:lnSpc>
                        <a:spcAft>
                          <a:spcPts val="0"/>
                        </a:spcAft>
                      </a:pPr>
                      <a:endParaRPr lang="it-IT" sz="1100">
                        <a:solidFill>
                          <a:srgbClr val="365F91"/>
                        </a:solidFill>
                        <a:latin typeface="Calibri"/>
                        <a:ea typeface="Calibri"/>
                        <a:cs typeface="Times New Roman"/>
                      </a:endParaRPr>
                    </a:p>
                  </a:txBody>
                  <a:tcPr marL="68580" marR="68580" marT="0" marB="0"/>
                </a:tc>
                <a:tc>
                  <a:txBody>
                    <a:bodyPr/>
                    <a:lstStyle/>
                    <a:p>
                      <a:pPr marL="342900" lvl="0" indent="-342900">
                        <a:lnSpc>
                          <a:spcPct val="115000"/>
                        </a:lnSpc>
                        <a:spcAft>
                          <a:spcPts val="0"/>
                        </a:spcAft>
                        <a:buFont typeface="Symbol"/>
                        <a:buChar char=""/>
                      </a:pPr>
                      <a:r>
                        <a:rPr lang="it-IT" sz="1100"/>
                        <a:t>APPENNINI e ALPI DINARICHE</a:t>
                      </a:r>
                      <a:endParaRPr lang="it-IT" sz="1100">
                        <a:latin typeface="Calibri"/>
                        <a:ea typeface="Calibri"/>
                        <a:cs typeface="Times New Roman"/>
                      </a:endParaRPr>
                    </a:p>
                  </a:txBody>
                  <a:tcPr marL="68580" marR="68580" marT="0" marB="0"/>
                </a:tc>
              </a:tr>
              <a:tr h="370840">
                <a:tc>
                  <a:txBody>
                    <a:bodyPr/>
                    <a:lstStyle/>
                    <a:p>
                      <a:pPr algn="ctr">
                        <a:lnSpc>
                          <a:spcPct val="115000"/>
                        </a:lnSpc>
                        <a:spcAft>
                          <a:spcPts val="0"/>
                        </a:spcAft>
                      </a:pPr>
                      <a:r>
                        <a:rPr lang="it-IT" sz="1100"/>
                        <a:t>Forme arrotondate</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a:t>Forme arrotondate</a:t>
                      </a:r>
                      <a:endParaRPr lang="it-IT" sz="1100">
                        <a:latin typeface="Calibri"/>
                        <a:ea typeface="Calibri"/>
                        <a:cs typeface="Times New Roman"/>
                      </a:endParaRPr>
                    </a:p>
                  </a:txBody>
                  <a:tcPr marL="68580" marR="68580" marT="0" marB="0"/>
                </a:tc>
                <a:tc>
                  <a:txBody>
                    <a:bodyPr/>
                    <a:lstStyle/>
                    <a:p>
                      <a:pPr>
                        <a:lnSpc>
                          <a:spcPct val="115000"/>
                        </a:lnSpc>
                        <a:spcAft>
                          <a:spcPts val="0"/>
                        </a:spcAft>
                      </a:pPr>
                      <a:endParaRPr lang="it-IT" sz="1100">
                        <a:solidFill>
                          <a:srgbClr val="365F91"/>
                        </a:solidFill>
                        <a:latin typeface="Calibri"/>
                        <a:ea typeface="Calibri"/>
                        <a:cs typeface="Times New Roman"/>
                      </a:endParaRPr>
                    </a:p>
                  </a:txBody>
                  <a:tcPr marL="68580" marR="68580" marT="0" marB="0"/>
                </a:tc>
              </a:tr>
              <a:tr h="370840">
                <a:tc>
                  <a:txBody>
                    <a:bodyPr/>
                    <a:lstStyle/>
                    <a:p>
                      <a:pPr algn="ctr">
                        <a:lnSpc>
                          <a:spcPct val="115000"/>
                        </a:lnSpc>
                        <a:spcAft>
                          <a:spcPts val="0"/>
                        </a:spcAft>
                      </a:pPr>
                      <a:r>
                        <a:rPr lang="it-IT" sz="1100"/>
                        <a:t>Non superano i 2000 metri</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a:t>Non superano i 2000 metri</a:t>
                      </a:r>
                      <a:endParaRPr lang="it-IT" sz="1100">
                        <a:latin typeface="Calibri"/>
                        <a:ea typeface="Calibri"/>
                        <a:cs typeface="Times New Roman"/>
                      </a:endParaRPr>
                    </a:p>
                  </a:txBody>
                  <a:tcPr marL="68580" marR="68580" marT="0" marB="0"/>
                </a:tc>
                <a:tc>
                  <a:txBody>
                    <a:bodyPr/>
                    <a:lstStyle/>
                    <a:p>
                      <a:pPr algn="ctr">
                        <a:lnSpc>
                          <a:spcPct val="115000"/>
                        </a:lnSpc>
                        <a:spcAft>
                          <a:spcPts val="0"/>
                        </a:spcAft>
                      </a:pPr>
                      <a:r>
                        <a:rPr lang="it-IT" sz="1100" dirty="0"/>
                        <a:t>Vette più elevate e cime aguzze</a:t>
                      </a:r>
                      <a:endParaRPr lang="it-IT"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montagne italiane</a:t>
            </a:r>
            <a:endParaRPr lang="it-IT" dirty="0"/>
          </a:p>
        </p:txBody>
      </p:sp>
      <p:sp>
        <p:nvSpPr>
          <p:cNvPr id="3" name="Segnaposto contenuto 2"/>
          <p:cNvSpPr>
            <a:spLocks noGrp="1"/>
          </p:cNvSpPr>
          <p:nvPr>
            <p:ph idx="1"/>
          </p:nvPr>
        </p:nvSpPr>
        <p:spPr/>
        <p:txBody>
          <a:bodyPr>
            <a:normAutofit fontScale="85000" lnSpcReduction="20000"/>
          </a:bodyPr>
          <a:lstStyle/>
          <a:p>
            <a:r>
              <a:rPr lang="it-IT" dirty="0" smtClean="0"/>
              <a:t>La Penisola Italiana è coperta per più di 2/3 da montagne e colline. Le montagne appartengono alle catene delle </a:t>
            </a:r>
            <a:r>
              <a:rPr lang="it-IT" b="1" dirty="0" smtClean="0"/>
              <a:t>Alpi</a:t>
            </a:r>
            <a:r>
              <a:rPr lang="it-IT" dirty="0" smtClean="0"/>
              <a:t> e degli</a:t>
            </a:r>
            <a:r>
              <a:rPr lang="it-IT" b="1" dirty="0" smtClean="0"/>
              <a:t> Appennini.</a:t>
            </a:r>
            <a:endParaRPr lang="it-IT" dirty="0" smtClean="0"/>
          </a:p>
          <a:p>
            <a:r>
              <a:rPr lang="it-IT" dirty="0" smtClean="0"/>
              <a:t>Le </a:t>
            </a:r>
            <a:r>
              <a:rPr lang="it-IT" b="1" dirty="0" smtClean="0"/>
              <a:t>Alpi</a:t>
            </a:r>
            <a:r>
              <a:rPr lang="it-IT" dirty="0" smtClean="0"/>
              <a:t> chiudono a nord la penisola formando un arco di 1.200 km nel versante esterno e 750 km in quello interno. Le vette più elevate si trovano ad ovest.</a:t>
            </a:r>
          </a:p>
          <a:p>
            <a:r>
              <a:rPr lang="it-IT" dirty="0" smtClean="0"/>
              <a:t>Le Alpi vengono divise in tre settori: Occidentali, Centrali e Orientali</a:t>
            </a:r>
          </a:p>
          <a:p>
            <a:r>
              <a:rPr lang="it-IT" dirty="0" smtClean="0"/>
              <a:t>Tra le Alpi e la pianura si estendono rilievi di minore altitudine chiamati Prealpi (Lombarde, Venete, </a:t>
            </a:r>
            <a:r>
              <a:rPr lang="it-IT" dirty="0" err="1" smtClean="0"/>
              <a:t>Carniche</a:t>
            </a:r>
            <a:r>
              <a:rPr lang="it-IT" dirty="0" smtClean="0"/>
              <a:t> e </a:t>
            </a:r>
            <a:r>
              <a:rPr lang="it-IT" dirty="0" err="1" smtClean="0"/>
              <a:t>Giulie</a:t>
            </a:r>
            <a:r>
              <a:rPr lang="it-IT" dirty="0" smtClean="0"/>
              <a:t>). I Monti </a:t>
            </a:r>
            <a:r>
              <a:rPr lang="it-IT" dirty="0" err="1" smtClean="0"/>
              <a:t>Lessini</a:t>
            </a:r>
            <a:r>
              <a:rPr lang="it-IT" dirty="0" smtClean="0"/>
              <a:t> appartengono alle Prealpi Venete.</a:t>
            </a:r>
            <a:endParaRPr lang="it-IT" b="1" dirty="0"/>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1192</TotalTime>
  <Words>1667</Words>
  <Application>Microsoft Office PowerPoint</Application>
  <PresentationFormat>Presentazione su schermo (4:3)</PresentationFormat>
  <Paragraphs>121</Paragraphs>
  <Slides>33</Slides>
  <Notes>0</Notes>
  <HiddenSlides>0</HiddenSlides>
  <MMClips>0</MMClips>
  <ScaleCrop>false</ScaleCrop>
  <HeadingPairs>
    <vt:vector size="4" baseType="variant">
      <vt:variant>
        <vt:lpstr>Tema</vt:lpstr>
      </vt:variant>
      <vt:variant>
        <vt:i4>1</vt:i4>
      </vt:variant>
      <vt:variant>
        <vt:lpstr>Titoli diapositive</vt:lpstr>
      </vt:variant>
      <vt:variant>
        <vt:i4>33</vt:i4>
      </vt:variant>
    </vt:vector>
  </HeadingPairs>
  <TitlesOfParts>
    <vt:vector size="34" baseType="lpstr">
      <vt:lpstr>Tema di Office</vt:lpstr>
      <vt:lpstr>Il paesaggio montano</vt:lpstr>
      <vt:lpstr>Cos’è una montagna?</vt:lpstr>
      <vt:lpstr>Elementi che costituiscono la montagna</vt:lpstr>
      <vt:lpstr>Crinale</vt:lpstr>
      <vt:lpstr>Orogenesi europea</vt:lpstr>
      <vt:lpstr>Montagne più antiche</vt:lpstr>
      <vt:lpstr>Montagne più giovani</vt:lpstr>
      <vt:lpstr> Schema montagne europee</vt:lpstr>
      <vt:lpstr>Le montagne italiane</vt:lpstr>
      <vt:lpstr>Ma Con Gran Pena Le ReCa Giu</vt:lpstr>
      <vt:lpstr>Profilo altimetrico delle Alpi</vt:lpstr>
      <vt:lpstr>Gli Appennini</vt:lpstr>
      <vt:lpstr>Profilo altimetrico degli Appennini</vt:lpstr>
      <vt:lpstr>IL CARSISMO</vt:lpstr>
      <vt:lpstr>Diapositiva 15</vt:lpstr>
      <vt:lpstr>Stalattiti e stalagmiti </vt:lpstr>
      <vt:lpstr>Postumija, ma anche Roverè 1.000</vt:lpstr>
      <vt:lpstr>.</vt:lpstr>
      <vt:lpstr>IL CARSISMO IN LESSINIA</vt:lpstr>
      <vt:lpstr>Diapositiva 20</vt:lpstr>
      <vt:lpstr>Lessinia</vt:lpstr>
      <vt:lpstr>Esempi di carsismo in Lessinia</vt:lpstr>
      <vt:lpstr>Ponte di Veja (lato occidentale)</vt:lpstr>
      <vt:lpstr>Il Ponte di Veja</vt:lpstr>
      <vt:lpstr>Ponte di Veja (lato orientale)</vt:lpstr>
      <vt:lpstr>Ponte di Veja – Grotta dell’orso</vt:lpstr>
      <vt:lpstr>La Spluga della Preta</vt:lpstr>
      <vt:lpstr>Spluga della Preta</vt:lpstr>
      <vt:lpstr>Quando a Bolca c’era il mare</vt:lpstr>
      <vt:lpstr>I fossili di Bolca</vt:lpstr>
      <vt:lpstr>Bolca </vt:lpstr>
      <vt:lpstr>Altre scogliere coralline: le Dolomiti</vt:lpstr>
      <vt:lpstr>Dolomiti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paesaggio montano</dc:title>
  <dc:creator>Michela</dc:creator>
  <cp:lastModifiedBy>Michela</cp:lastModifiedBy>
  <cp:revision>4</cp:revision>
  <dcterms:created xsi:type="dcterms:W3CDTF">2014-01-13T08:31:57Z</dcterms:created>
  <dcterms:modified xsi:type="dcterms:W3CDTF">2014-01-14T08:27:13Z</dcterms:modified>
</cp:coreProperties>
</file>